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x="18288000" cy="10287000"/>
  <p:notesSz cx="6858000" cy="9144000"/>
  <p:embeddedFontLst>
    <p:embeddedFont>
      <p:font typeface="Anantason" panose="020B0604020202020204" charset="-34"/>
      <p:regular r:id="rId75"/>
    </p:embeddedFont>
    <p:embeddedFont>
      <p:font typeface="Anantason Bold" panose="020B0604020202020204" charset="-34"/>
      <p:regular r:id="rId76"/>
    </p:embeddedFont>
    <p:embeddedFont>
      <p:font typeface="Canva Sans" panose="020B0604020202020204" charset="0"/>
      <p:regular r:id="rId77"/>
    </p:embeddedFont>
    <p:embeddedFont>
      <p:font typeface="Muli" panose="020B0604020202020204" charset="0"/>
      <p:regular r:id="rId78"/>
    </p:embeddedFont>
    <p:embeddedFont>
      <p:font typeface="Muli Bold" panose="020B0604020202020204" charset="0"/>
      <p:regular r:id="rId79"/>
    </p:embeddedFont>
    <p:embeddedFont>
      <p:font typeface="Open Sauce Light" panose="020B0604020202020204"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5.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1.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4.sv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32871/rmrj2109.02.06" TargetMode="External"/><Relationship Id="rId3" Type="http://schemas.openxmlformats.org/officeDocument/2006/relationships/hyperlink" Target="https://www.researchgate.net/publication/362438681_Implementing_Artificial_Intelligence_Chatbot_in_Moodle_Learning_Management_System" TargetMode="External"/><Relationship Id="rId7" Type="http://schemas.openxmlformats.org/officeDocument/2006/relationships/hyperlink" Target="https://doi.org/10.1177/2372732215624708" TargetMode="External"/><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i.org/10.1007/978-3-030-50506-6_10" TargetMode="External"/><Relationship Id="rId11" Type="http://schemas.openxmlformats.org/officeDocument/2006/relationships/hyperlink" Target="https://www.youtube.com/watch?v=olX0mXl1B9s&amp;list=LL&amp;index=2" TargetMode="External"/><Relationship Id="rId5" Type="http://schemas.openxmlformats.org/officeDocument/2006/relationships/hyperlink" Target="https://ssrn.com/abstract=4454770" TargetMode="External"/><Relationship Id="rId10" Type="http://schemas.openxmlformats.org/officeDocument/2006/relationships/hyperlink" Target="https://clickup.com/blog/flowtime-technique/#:~:text=The%20Flowtime%20Technique%20offers%20a,and%20allowing%20for%20natural%20breaks.%20[Accessed:%20Aug.%204,%202024]." TargetMode="External"/><Relationship Id="rId4" Type="http://schemas.openxmlformats.org/officeDocument/2006/relationships/hyperlink" Target="http://doi.org/10.37502/IJSMR.2023.6508" TargetMode="External"/><Relationship Id="rId9" Type="http://schemas.openxmlformats.org/officeDocument/2006/relationships/hyperlink" Target="https://doi.org/10.2466/pms.110.C.1059-1064"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33.png"/><Relationship Id="rId12"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23.jpeg"/><Relationship Id="rId10" Type="http://schemas.openxmlformats.org/officeDocument/2006/relationships/image" Target="../media/image15.svg"/><Relationship Id="rId4" Type="http://schemas.openxmlformats.org/officeDocument/2006/relationships/image" Target="../media/image5.svg"/><Relationship Id="rId9" Type="http://schemas.openxmlformats.org/officeDocument/2006/relationships/image" Target="../media/image14.png"/><Relationship Id="rId14"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hyperlink" Target="https://www.researchgate.net/publication/240531606_How_Much_Do_They_Understand_Lectures_students_and_comprehension" TargetMode="Externa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hyperlink" Target="https://www.researchgate.net/publication/362438681_Implementing_Artificial_Intelligence_Chatbot_in_Moodle_Learning_Management_System" TargetMode="External"/><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mdpi.com/2119070" TargetMode="External"/><Relationship Id="rId5" Type="http://schemas.openxmlformats.org/officeDocument/2006/relationships/hyperlink" Target="https://www.researchgate.net/publication/379957626_Enhancing_Student_Engagement_Through_Artificial_Intelligence_AI_Understanding_the_Basics_Opportunities_and_Challenges" TargetMode="External"/><Relationship Id="rId4" Type="http://schemas.openxmlformats.org/officeDocument/2006/relationships/hyperlink" Target="https://rdcu.be/dQh6w"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33.png"/><Relationship Id="rId12"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17.png"/><Relationship Id="rId10" Type="http://schemas.openxmlformats.org/officeDocument/2006/relationships/image" Target="../media/image15.svg"/><Relationship Id="rId4" Type="http://schemas.openxmlformats.org/officeDocument/2006/relationships/image" Target="../media/image5.svg"/><Relationship Id="rId9" Type="http://schemas.openxmlformats.org/officeDocument/2006/relationships/image" Target="../media/image14.png"/><Relationship Id="rId14" Type="http://schemas.openxmlformats.org/officeDocument/2006/relationships/image" Target="../media/image38.svg"/></Relationships>
</file>

<file path=ppt/slides/_rels/slide3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7.sv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hyperlink" Target="https://www.researchgate.net/publication/240531606_How_Much_Do_They_Understand_Lectures_students_and_comprehension" TargetMode="External"/><Relationship Id="rId5" Type="http://schemas.openxmlformats.org/officeDocument/2006/relationships/image" Target="../media/image67.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0.sv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17.png"/><Relationship Id="rId9"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hyperlink" Target="https://link.springer.com/article/10.1007/s11165-017-9686-3"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bmcmededuc.biomedcentral.com/articles/10.1186/s12909-022-03211-2"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researchgate.net/profile/Veljko-Aleksic/publication/272792319_The_evaluation_of_using_mind_maps_in_teaching/links/56eb99f608ae9dcdd82adf79/The-evaluation-of-using-mind-maps-in-teaching.pdf?origin=journalDetail&amp;_tp=eyJwYWdlIjoiam91cm5hbERldGFpbCJ9"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33.png"/><Relationship Id="rId12"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17.png"/><Relationship Id="rId10" Type="http://schemas.openxmlformats.org/officeDocument/2006/relationships/image" Target="../media/image15.svg"/><Relationship Id="rId4" Type="http://schemas.openxmlformats.org/officeDocument/2006/relationships/image" Target="../media/image5.svg"/><Relationship Id="rId9" Type="http://schemas.openxmlformats.org/officeDocument/2006/relationships/image" Target="../media/image14.png"/><Relationship Id="rId14" Type="http://schemas.openxmlformats.org/officeDocument/2006/relationships/image" Target="../media/image38.svg"/></Relationships>
</file>

<file path=ppt/slides/_rels/slide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hyperlink" Target="https://doi.org/10.3991/ijim.v15i11.20805" TargetMode="External"/><Relationship Id="rId5" Type="http://schemas.openxmlformats.org/officeDocument/2006/relationships/image" Target="../media/image82.png"/><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40.sv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17.png"/><Relationship Id="rId9" Type="http://schemas.openxmlformats.org/officeDocument/2006/relationships/image" Target="../media/image87.png"/></Relationships>
</file>

<file path=ppt/slides/_rels/slide6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40.svg"/><Relationship Id="rId7" Type="http://schemas.openxmlformats.org/officeDocument/2006/relationships/image" Target="../media/image9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92.png"/><Relationship Id="rId4" Type="http://schemas.openxmlformats.org/officeDocument/2006/relationships/image" Target="../media/image17.png"/><Relationship Id="rId9"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orks.swarthmore.edu/cgi/viewcontent.cgi?article=1921&amp;context=theses" TargetMode="External"/><Relationship Id="rId7" Type="http://schemas.openxmlformats.org/officeDocument/2006/relationships/hyperlink" Target="https://online-journals.org/index.php/i-jim/article/view/20805"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mdpi.com/2119070" TargetMode="External"/><Relationship Id="rId5" Type="http://schemas.openxmlformats.org/officeDocument/2006/relationships/hyperlink" Target="https://library.constructor.org/sites/default/files/2022-06/Thesis%20Report%20-%20Agbeyeye%20Koffi%20Ledi.pdf" TargetMode="External"/><Relationship Id="rId4" Type="http://schemas.openxmlformats.org/officeDocument/2006/relationships/hyperlink" Target="https://atcm.mathandtech.org/EP2008/papers_full/2412008_15310.pdf"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svg"/></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33.png"/><Relationship Id="rId12"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17.png"/><Relationship Id="rId10" Type="http://schemas.openxmlformats.org/officeDocument/2006/relationships/image" Target="../media/image15.svg"/><Relationship Id="rId4" Type="http://schemas.openxmlformats.org/officeDocument/2006/relationships/image" Target="../media/image5.svg"/><Relationship Id="rId9" Type="http://schemas.openxmlformats.org/officeDocument/2006/relationships/image" Target="../media/image14.png"/><Relationship Id="rId14"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sp>
        <p:nvSpPr>
          <p:cNvPr id="3" name="Freeform 3"/>
          <p:cNvSpPr/>
          <p:nvPr/>
        </p:nvSpPr>
        <p:spPr>
          <a:xfrm>
            <a:off x="15865972" y="-1942437"/>
            <a:ext cx="6879800" cy="7085937"/>
          </a:xfrm>
          <a:custGeom>
            <a:avLst/>
            <a:gdLst/>
            <a:ahLst/>
            <a:cxnLst/>
            <a:rect l="l" t="t" r="r" b="b"/>
            <a:pathLst>
              <a:path w="6879800" h="7085937">
                <a:moveTo>
                  <a:pt x="0" y="0"/>
                </a:moveTo>
                <a:lnTo>
                  <a:pt x="6879800" y="0"/>
                </a:lnTo>
                <a:lnTo>
                  <a:pt x="6879800" y="7085937"/>
                </a:lnTo>
                <a:lnTo>
                  <a:pt x="0" y="7085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832401" y="2564352"/>
            <a:ext cx="5861754" cy="6358905"/>
          </a:xfrm>
          <a:custGeom>
            <a:avLst/>
            <a:gdLst/>
            <a:ahLst/>
            <a:cxnLst/>
            <a:rect l="l" t="t" r="r" b="b"/>
            <a:pathLst>
              <a:path w="5861754" h="6358905">
                <a:moveTo>
                  <a:pt x="0" y="0"/>
                </a:moveTo>
                <a:lnTo>
                  <a:pt x="5861754" y="0"/>
                </a:lnTo>
                <a:lnTo>
                  <a:pt x="5861754" y="6358905"/>
                </a:lnTo>
                <a:lnTo>
                  <a:pt x="0" y="63589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87604">
            <a:off x="10650786" y="2027820"/>
            <a:ext cx="6224985" cy="6224985"/>
          </a:xfrm>
          <a:custGeom>
            <a:avLst/>
            <a:gdLst/>
            <a:ahLst/>
            <a:cxnLst/>
            <a:rect l="l" t="t" r="r" b="b"/>
            <a:pathLst>
              <a:path w="6224985" h="6224985">
                <a:moveTo>
                  <a:pt x="0" y="0"/>
                </a:moveTo>
                <a:lnTo>
                  <a:pt x="6224984" y="0"/>
                </a:lnTo>
                <a:lnTo>
                  <a:pt x="6224984" y="6224985"/>
                </a:lnTo>
                <a:lnTo>
                  <a:pt x="0" y="6224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840930" y="5815487"/>
            <a:ext cx="5949511" cy="6127774"/>
          </a:xfrm>
          <a:custGeom>
            <a:avLst/>
            <a:gdLst/>
            <a:ahLst/>
            <a:cxnLst/>
            <a:rect l="l" t="t" r="r" b="b"/>
            <a:pathLst>
              <a:path w="5949511" h="6127774">
                <a:moveTo>
                  <a:pt x="0" y="0"/>
                </a:moveTo>
                <a:lnTo>
                  <a:pt x="5949512" y="0"/>
                </a:lnTo>
                <a:lnTo>
                  <a:pt x="5949512" y="6127774"/>
                </a:lnTo>
                <a:lnTo>
                  <a:pt x="0" y="61277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7" name="Group 7"/>
          <p:cNvGrpSpPr/>
          <p:nvPr/>
        </p:nvGrpSpPr>
        <p:grpSpPr>
          <a:xfrm>
            <a:off x="719646" y="8440191"/>
            <a:ext cx="16539654" cy="1277504"/>
            <a:chOff x="0" y="0"/>
            <a:chExt cx="4356123" cy="336462"/>
          </a:xfrm>
        </p:grpSpPr>
        <p:sp>
          <p:nvSpPr>
            <p:cNvPr id="8" name="Freeform 8"/>
            <p:cNvSpPr/>
            <p:nvPr/>
          </p:nvSpPr>
          <p:spPr>
            <a:xfrm>
              <a:off x="0" y="0"/>
              <a:ext cx="4356123" cy="336462"/>
            </a:xfrm>
            <a:custGeom>
              <a:avLst/>
              <a:gdLst/>
              <a:ahLst/>
              <a:cxnLst/>
              <a:rect l="l" t="t" r="r" b="b"/>
              <a:pathLst>
                <a:path w="4356123" h="336462">
                  <a:moveTo>
                    <a:pt x="14042" y="0"/>
                  </a:moveTo>
                  <a:lnTo>
                    <a:pt x="4342080" y="0"/>
                  </a:lnTo>
                  <a:cubicBezTo>
                    <a:pt x="4349836" y="0"/>
                    <a:pt x="4356123" y="6287"/>
                    <a:pt x="4356123" y="14042"/>
                  </a:cubicBezTo>
                  <a:lnTo>
                    <a:pt x="4356123" y="322420"/>
                  </a:lnTo>
                  <a:cubicBezTo>
                    <a:pt x="4356123" y="330175"/>
                    <a:pt x="4349836" y="336462"/>
                    <a:pt x="4342080" y="336462"/>
                  </a:cubicBezTo>
                  <a:lnTo>
                    <a:pt x="14042" y="336462"/>
                  </a:lnTo>
                  <a:cubicBezTo>
                    <a:pt x="6287" y="336462"/>
                    <a:pt x="0" y="330175"/>
                    <a:pt x="0" y="322420"/>
                  </a:cubicBezTo>
                  <a:lnTo>
                    <a:pt x="0" y="14042"/>
                  </a:lnTo>
                  <a:cubicBezTo>
                    <a:pt x="0" y="6287"/>
                    <a:pt x="6287" y="0"/>
                    <a:pt x="14042" y="0"/>
                  </a:cubicBezTo>
                  <a:close/>
                </a:path>
              </a:pathLst>
            </a:custGeom>
            <a:solidFill>
              <a:srgbClr val="FFFFFF"/>
            </a:solidFill>
          </p:spPr>
        </p:sp>
        <p:sp>
          <p:nvSpPr>
            <p:cNvPr id="9" name="TextBox 9"/>
            <p:cNvSpPr txBox="1"/>
            <p:nvPr/>
          </p:nvSpPr>
          <p:spPr>
            <a:xfrm>
              <a:off x="0" y="-28575"/>
              <a:ext cx="4356123" cy="365037"/>
            </a:xfrm>
            <a:prstGeom prst="rect">
              <a:avLst/>
            </a:prstGeom>
          </p:spPr>
          <p:txBody>
            <a:bodyPr lIns="50800" tIns="50800" rIns="50800" bIns="50800" rtlCol="0" anchor="ctr"/>
            <a:lstStyle/>
            <a:p>
              <a:pPr algn="ctr">
                <a:lnSpc>
                  <a:spcPts val="2100"/>
                </a:lnSpc>
              </a:pPr>
              <a:endParaRPr/>
            </a:p>
          </p:txBody>
        </p:sp>
      </p:grpSp>
      <p:sp>
        <p:nvSpPr>
          <p:cNvPr id="10" name="Freeform 10"/>
          <p:cNvSpPr/>
          <p:nvPr/>
        </p:nvSpPr>
        <p:spPr>
          <a:xfrm>
            <a:off x="719646" y="579270"/>
            <a:ext cx="769226" cy="807394"/>
          </a:xfrm>
          <a:custGeom>
            <a:avLst/>
            <a:gdLst/>
            <a:ahLst/>
            <a:cxnLst/>
            <a:rect l="l" t="t" r="r" b="b"/>
            <a:pathLst>
              <a:path w="769226" h="807394">
                <a:moveTo>
                  <a:pt x="0" y="0"/>
                </a:moveTo>
                <a:lnTo>
                  <a:pt x="769226" y="0"/>
                </a:lnTo>
                <a:lnTo>
                  <a:pt x="769226" y="807394"/>
                </a:lnTo>
                <a:lnTo>
                  <a:pt x="0" y="8073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rot="-5059781">
            <a:off x="14698195" y="6303828"/>
            <a:ext cx="1443420" cy="753203"/>
          </a:xfrm>
          <a:custGeom>
            <a:avLst/>
            <a:gdLst/>
            <a:ahLst/>
            <a:cxnLst/>
            <a:rect l="l" t="t" r="r" b="b"/>
            <a:pathLst>
              <a:path w="1443420" h="753203">
                <a:moveTo>
                  <a:pt x="0" y="0"/>
                </a:moveTo>
                <a:lnTo>
                  <a:pt x="1443420" y="0"/>
                </a:lnTo>
                <a:lnTo>
                  <a:pt x="1443420" y="753203"/>
                </a:lnTo>
                <a:lnTo>
                  <a:pt x="0" y="7532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11708957" y="2628330"/>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1694153" y="692751"/>
            <a:ext cx="2459199" cy="580432"/>
          </a:xfrm>
          <a:custGeom>
            <a:avLst/>
            <a:gdLst/>
            <a:ahLst/>
            <a:cxnLst/>
            <a:rect l="l" t="t" r="r" b="b"/>
            <a:pathLst>
              <a:path w="2459199" h="580432">
                <a:moveTo>
                  <a:pt x="0" y="0"/>
                </a:moveTo>
                <a:lnTo>
                  <a:pt x="2459199" y="0"/>
                </a:lnTo>
                <a:lnTo>
                  <a:pt x="2459199" y="580432"/>
                </a:lnTo>
                <a:lnTo>
                  <a:pt x="0" y="580432"/>
                </a:lnTo>
                <a:lnTo>
                  <a:pt x="0" y="0"/>
                </a:lnTo>
                <a:close/>
              </a:path>
            </a:pathLst>
          </a:custGeom>
          <a:blipFill>
            <a:blip r:embed="rId17"/>
            <a:stretch>
              <a:fillRect/>
            </a:stretch>
          </a:blipFill>
        </p:spPr>
      </p:sp>
      <p:sp>
        <p:nvSpPr>
          <p:cNvPr id="14" name="TextBox 14"/>
          <p:cNvSpPr txBox="1"/>
          <p:nvPr/>
        </p:nvSpPr>
        <p:spPr>
          <a:xfrm>
            <a:off x="719646" y="2661057"/>
            <a:ext cx="11714358" cy="2373380"/>
          </a:xfrm>
          <a:prstGeom prst="rect">
            <a:avLst/>
          </a:prstGeom>
        </p:spPr>
        <p:txBody>
          <a:bodyPr lIns="0" tIns="0" rIns="0" bIns="0" rtlCol="0" anchor="t">
            <a:spAutoFit/>
          </a:bodyPr>
          <a:lstStyle/>
          <a:p>
            <a:pPr algn="l">
              <a:lnSpc>
                <a:spcPts val="9167"/>
              </a:lnSpc>
            </a:pPr>
            <a:r>
              <a:rPr lang="en-US" sz="8900">
                <a:solidFill>
                  <a:srgbClr val="000000"/>
                </a:solidFill>
                <a:latin typeface="Anantason"/>
                <a:ea typeface="Anantason"/>
                <a:cs typeface="Anantason"/>
                <a:sym typeface="Anantason"/>
              </a:rPr>
              <a:t>Research Proposal Presentation</a:t>
            </a:r>
          </a:p>
        </p:txBody>
      </p:sp>
      <p:grpSp>
        <p:nvGrpSpPr>
          <p:cNvPr id="15" name="Group 15"/>
          <p:cNvGrpSpPr/>
          <p:nvPr/>
        </p:nvGrpSpPr>
        <p:grpSpPr>
          <a:xfrm>
            <a:off x="828561" y="6455046"/>
            <a:ext cx="8424354" cy="1481752"/>
            <a:chOff x="0" y="0"/>
            <a:chExt cx="11232472" cy="1975670"/>
          </a:xfrm>
        </p:grpSpPr>
        <p:sp>
          <p:nvSpPr>
            <p:cNvPr id="16" name="TextBox 16"/>
            <p:cNvSpPr txBox="1"/>
            <p:nvPr/>
          </p:nvSpPr>
          <p:spPr>
            <a:xfrm>
              <a:off x="0" y="-19050"/>
              <a:ext cx="11232472" cy="464397"/>
            </a:xfrm>
            <a:prstGeom prst="rect">
              <a:avLst/>
            </a:prstGeom>
          </p:spPr>
          <p:txBody>
            <a:bodyPr lIns="0" tIns="0" rIns="0" bIns="0" rtlCol="0" anchor="t">
              <a:spAutoFit/>
            </a:bodyPr>
            <a:lstStyle/>
            <a:p>
              <a:pPr marL="0" lvl="0" indent="0" algn="just">
                <a:lnSpc>
                  <a:spcPts val="2859"/>
                </a:lnSpc>
                <a:spcBef>
                  <a:spcPct val="0"/>
                </a:spcBef>
              </a:pPr>
              <a:r>
                <a:rPr lang="en-US" sz="2199" spc="191">
                  <a:solidFill>
                    <a:srgbClr val="000000"/>
                  </a:solidFill>
                  <a:latin typeface="Anantason Bold"/>
                  <a:ea typeface="Anantason Bold"/>
                  <a:cs typeface="Anantason Bold"/>
                  <a:sym typeface="Anantason Bold"/>
                </a:rPr>
                <a:t>RESEARCH TOPIC</a:t>
              </a:r>
            </a:p>
          </p:txBody>
        </p:sp>
        <p:sp>
          <p:nvSpPr>
            <p:cNvPr id="17" name="TextBox 17"/>
            <p:cNvSpPr txBox="1"/>
            <p:nvPr/>
          </p:nvSpPr>
          <p:spPr>
            <a:xfrm>
              <a:off x="0" y="546073"/>
              <a:ext cx="11232472" cy="1429597"/>
            </a:xfrm>
            <a:prstGeom prst="rect">
              <a:avLst/>
            </a:prstGeom>
          </p:spPr>
          <p:txBody>
            <a:bodyPr lIns="0" tIns="0" rIns="0" bIns="0" rtlCol="0" anchor="t">
              <a:spAutoFit/>
            </a:bodyPr>
            <a:lstStyle/>
            <a:p>
              <a:pPr algn="just">
                <a:lnSpc>
                  <a:spcPts val="2859"/>
                </a:lnSpc>
              </a:pPr>
              <a:r>
                <a:rPr lang="en-US" sz="2199">
                  <a:solidFill>
                    <a:srgbClr val="000000"/>
                  </a:solidFill>
                  <a:latin typeface="Muli"/>
                  <a:ea typeface="Muli"/>
                  <a:cs typeface="Muli"/>
                  <a:sym typeface="Muli"/>
                </a:rPr>
                <a:t>Adaptive Learner Centric LMS: Enhanced Student Engagement and Personalized Learning Experiences</a:t>
              </a:r>
            </a:p>
            <a:p>
              <a:pPr marL="0" lvl="0" indent="0" algn="just">
                <a:lnSpc>
                  <a:spcPts val="2859"/>
                </a:lnSpc>
                <a:spcBef>
                  <a:spcPct val="0"/>
                </a:spcBef>
              </a:pPr>
              <a:endParaRPr lang="en-US" sz="2199">
                <a:solidFill>
                  <a:srgbClr val="000000"/>
                </a:solidFill>
                <a:latin typeface="Muli"/>
                <a:ea typeface="Muli"/>
                <a:cs typeface="Muli"/>
                <a:sym typeface="Muli"/>
              </a:endParaRPr>
            </a:p>
          </p:txBody>
        </p:sp>
      </p:grpSp>
      <p:sp>
        <p:nvSpPr>
          <p:cNvPr id="18" name="Freeform 18"/>
          <p:cNvSpPr/>
          <p:nvPr/>
        </p:nvSpPr>
        <p:spPr>
          <a:xfrm>
            <a:off x="828561" y="8721911"/>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18"/>
            <a:stretch>
              <a:fillRect/>
            </a:stretch>
          </a:blipFill>
        </p:spPr>
      </p:sp>
      <p:sp>
        <p:nvSpPr>
          <p:cNvPr id="19" name="TextBox 19"/>
          <p:cNvSpPr txBox="1"/>
          <p:nvPr/>
        </p:nvSpPr>
        <p:spPr>
          <a:xfrm>
            <a:off x="13157368" y="8830658"/>
            <a:ext cx="4918594" cy="467995"/>
          </a:xfrm>
          <a:prstGeom prst="rect">
            <a:avLst/>
          </a:prstGeom>
        </p:spPr>
        <p:txBody>
          <a:bodyPr lIns="0" tIns="0" rIns="0" bIns="0" rtlCol="0" anchor="t">
            <a:spAutoFit/>
          </a:bodyPr>
          <a:lstStyle/>
          <a:p>
            <a:pPr marL="0" lvl="0" indent="0" algn="ctr">
              <a:lnSpc>
                <a:spcPts val="3769"/>
              </a:lnSpc>
              <a:spcBef>
                <a:spcPct val="0"/>
              </a:spcBef>
            </a:pPr>
            <a:r>
              <a:rPr lang="en-US" sz="2899" spc="252">
                <a:solidFill>
                  <a:srgbClr val="000000"/>
                </a:solidFill>
                <a:latin typeface="Anantason Bold"/>
                <a:ea typeface="Anantason Bold"/>
                <a:cs typeface="Anantason Bold"/>
                <a:sym typeface="Anantason Bold"/>
              </a:rPr>
              <a:t> 24-25J-112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8037" y="1764353"/>
            <a:ext cx="9254831" cy="5011801"/>
          </a:xfrm>
          <a:custGeom>
            <a:avLst/>
            <a:gdLst/>
            <a:ahLst/>
            <a:cxnLst/>
            <a:rect l="l" t="t" r="r" b="b"/>
            <a:pathLst>
              <a:path w="9254831" h="5011801">
                <a:moveTo>
                  <a:pt x="0" y="0"/>
                </a:moveTo>
                <a:lnTo>
                  <a:pt x="9254831" y="0"/>
                </a:lnTo>
                <a:lnTo>
                  <a:pt x="9254831" y="5011801"/>
                </a:lnTo>
                <a:lnTo>
                  <a:pt x="0" y="5011801"/>
                </a:lnTo>
                <a:lnTo>
                  <a:pt x="0" y="0"/>
                </a:lnTo>
                <a:close/>
              </a:path>
            </a:pathLst>
          </a:custGeom>
          <a:blipFill>
            <a:blip r:embed="rId2"/>
            <a:stretch>
              <a:fillRect/>
            </a:stretch>
          </a:blipFill>
        </p:spPr>
      </p:sp>
      <p:sp>
        <p:nvSpPr>
          <p:cNvPr id="3" name="Freeform 3"/>
          <p:cNvSpPr/>
          <p:nvPr/>
        </p:nvSpPr>
        <p:spPr>
          <a:xfrm>
            <a:off x="6607930" y="4760098"/>
            <a:ext cx="11147147" cy="4298767"/>
          </a:xfrm>
          <a:custGeom>
            <a:avLst/>
            <a:gdLst/>
            <a:ahLst/>
            <a:cxnLst/>
            <a:rect l="l" t="t" r="r" b="b"/>
            <a:pathLst>
              <a:path w="11147147" h="4298767">
                <a:moveTo>
                  <a:pt x="0" y="0"/>
                </a:moveTo>
                <a:lnTo>
                  <a:pt x="11147147" y="0"/>
                </a:lnTo>
                <a:lnTo>
                  <a:pt x="11147147" y="4298767"/>
                </a:lnTo>
                <a:lnTo>
                  <a:pt x="0" y="4298767"/>
                </a:lnTo>
                <a:lnTo>
                  <a:pt x="0" y="0"/>
                </a:lnTo>
                <a:close/>
              </a:path>
            </a:pathLst>
          </a:custGeom>
          <a:blipFill>
            <a:blip r:embed="rId3"/>
            <a:stretch>
              <a:fillRect/>
            </a:stretch>
          </a:blipFill>
        </p:spPr>
      </p:sp>
      <p:sp>
        <p:nvSpPr>
          <p:cNvPr id="4" name="TextBox 4"/>
          <p:cNvSpPr txBox="1"/>
          <p:nvPr/>
        </p:nvSpPr>
        <p:spPr>
          <a:xfrm>
            <a:off x="1028700" y="666423"/>
            <a:ext cx="10987107"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INTRODUCTION - BACKGROUND</a:t>
            </a:r>
          </a:p>
        </p:txBody>
      </p:sp>
      <p:sp>
        <p:nvSpPr>
          <p:cNvPr id="5" name="TextBox 5"/>
          <p:cNvSpPr txBox="1"/>
          <p:nvPr/>
        </p:nvSpPr>
        <p:spPr>
          <a:xfrm>
            <a:off x="1028700" y="7262848"/>
            <a:ext cx="5310957" cy="1470659"/>
          </a:xfrm>
          <a:prstGeom prst="rect">
            <a:avLst/>
          </a:prstGeom>
        </p:spPr>
        <p:txBody>
          <a:bodyPr lIns="0" tIns="0" rIns="0" bIns="0" rtlCol="0" anchor="t">
            <a:spAutoFit/>
          </a:bodyPr>
          <a:lstStyle/>
          <a:p>
            <a:pPr algn="l">
              <a:lnSpc>
                <a:spcPts val="2940"/>
              </a:lnSpc>
            </a:pPr>
            <a:r>
              <a:rPr lang="en-US" sz="2100">
                <a:solidFill>
                  <a:srgbClr val="686769"/>
                </a:solidFill>
                <a:latin typeface="Muli"/>
                <a:ea typeface="Muli"/>
                <a:cs typeface="Muli"/>
                <a:sym typeface="Muli"/>
              </a:rPr>
              <a:t>Figure 2.1 </a:t>
            </a:r>
          </a:p>
          <a:p>
            <a:pPr algn="l">
              <a:lnSpc>
                <a:spcPts val="2940"/>
              </a:lnSpc>
            </a:pPr>
            <a:r>
              <a:rPr lang="en-US" sz="2100">
                <a:solidFill>
                  <a:srgbClr val="686769"/>
                </a:solidFill>
                <a:latin typeface="Muli"/>
                <a:ea typeface="Muli"/>
                <a:cs typeface="Muli"/>
                <a:sym typeface="Muli"/>
              </a:rPr>
              <a:t>Results of a survey conducted around 100 </a:t>
            </a:r>
          </a:p>
          <a:p>
            <a:pPr algn="l">
              <a:lnSpc>
                <a:spcPts val="2940"/>
              </a:lnSpc>
            </a:pPr>
            <a:r>
              <a:rPr lang="en-US" sz="2100">
                <a:solidFill>
                  <a:srgbClr val="686769"/>
                </a:solidFill>
                <a:latin typeface="Muli"/>
                <a:ea typeface="Muli"/>
                <a:cs typeface="Muli"/>
                <a:sym typeface="Muli"/>
              </a:rPr>
              <a:t>university / collage students who daily uses LMSs in 2024</a:t>
            </a:r>
          </a:p>
        </p:txBody>
      </p:sp>
      <p:sp>
        <p:nvSpPr>
          <p:cNvPr id="6" name="Freeform 6"/>
          <p:cNvSpPr/>
          <p:nvPr/>
        </p:nvSpPr>
        <p:spPr>
          <a:xfrm rot="3546641">
            <a:off x="13119837" y="-2517527"/>
            <a:ext cx="7373358" cy="6367900"/>
          </a:xfrm>
          <a:custGeom>
            <a:avLst/>
            <a:gdLst/>
            <a:ahLst/>
            <a:cxnLst/>
            <a:rect l="l" t="t" r="r" b="b"/>
            <a:pathLst>
              <a:path w="7373358" h="6367900">
                <a:moveTo>
                  <a:pt x="0" y="0"/>
                </a:moveTo>
                <a:lnTo>
                  <a:pt x="7373358" y="0"/>
                </a:lnTo>
                <a:lnTo>
                  <a:pt x="7373358" y="6367900"/>
                </a:lnTo>
                <a:lnTo>
                  <a:pt x="0" y="6367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0" y="9258300"/>
            <a:ext cx="12349747" cy="738768"/>
            <a:chOff x="0" y="0"/>
            <a:chExt cx="16466330" cy="985024"/>
          </a:xfrm>
        </p:grpSpPr>
        <p:sp>
          <p:nvSpPr>
            <p:cNvPr id="8" name="Freeform 8"/>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6"/>
              <a:stretch>
                <a:fillRect/>
              </a:stretch>
            </a:blipFill>
          </p:spPr>
        </p:sp>
        <p:sp>
          <p:nvSpPr>
            <p:cNvPr id="9" name="TextBox 9"/>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2349747" cy="738768"/>
            <a:chOff x="0" y="0"/>
            <a:chExt cx="16466330" cy="985024"/>
          </a:xfrm>
        </p:grpSpPr>
        <p:sp>
          <p:nvSpPr>
            <p:cNvPr id="3" name="Freeform 3"/>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2"/>
              <a:stretch>
                <a:fillRect/>
              </a:stretch>
            </a:blipFill>
          </p:spPr>
        </p:sp>
        <p:sp>
          <p:nvSpPr>
            <p:cNvPr id="4" name="TextBox 4"/>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
        <p:nvSpPr>
          <p:cNvPr id="5" name="Freeform 5"/>
          <p:cNvSpPr/>
          <p:nvPr/>
        </p:nvSpPr>
        <p:spPr>
          <a:xfrm>
            <a:off x="925567" y="1807749"/>
            <a:ext cx="8579413" cy="4969324"/>
          </a:xfrm>
          <a:custGeom>
            <a:avLst/>
            <a:gdLst/>
            <a:ahLst/>
            <a:cxnLst/>
            <a:rect l="l" t="t" r="r" b="b"/>
            <a:pathLst>
              <a:path w="8579413" h="4969324">
                <a:moveTo>
                  <a:pt x="0" y="0"/>
                </a:moveTo>
                <a:lnTo>
                  <a:pt x="8579413" y="0"/>
                </a:lnTo>
                <a:lnTo>
                  <a:pt x="8579413" y="4969324"/>
                </a:lnTo>
                <a:lnTo>
                  <a:pt x="0" y="4969324"/>
                </a:lnTo>
                <a:lnTo>
                  <a:pt x="0" y="0"/>
                </a:lnTo>
                <a:close/>
              </a:path>
            </a:pathLst>
          </a:custGeom>
          <a:blipFill>
            <a:blip r:embed="rId3"/>
            <a:stretch>
              <a:fillRect b="-25772"/>
            </a:stretch>
          </a:blipFill>
        </p:spPr>
      </p:sp>
      <p:sp>
        <p:nvSpPr>
          <p:cNvPr id="6" name="Freeform 6"/>
          <p:cNvSpPr/>
          <p:nvPr/>
        </p:nvSpPr>
        <p:spPr>
          <a:xfrm>
            <a:off x="7934883" y="5909274"/>
            <a:ext cx="10108915" cy="3014809"/>
          </a:xfrm>
          <a:custGeom>
            <a:avLst/>
            <a:gdLst/>
            <a:ahLst/>
            <a:cxnLst/>
            <a:rect l="l" t="t" r="r" b="b"/>
            <a:pathLst>
              <a:path w="10108915" h="3014809">
                <a:moveTo>
                  <a:pt x="0" y="0"/>
                </a:moveTo>
                <a:lnTo>
                  <a:pt x="10108915" y="0"/>
                </a:lnTo>
                <a:lnTo>
                  <a:pt x="10108915" y="3014809"/>
                </a:lnTo>
                <a:lnTo>
                  <a:pt x="0" y="3014809"/>
                </a:lnTo>
                <a:lnTo>
                  <a:pt x="0" y="0"/>
                </a:lnTo>
                <a:close/>
              </a:path>
            </a:pathLst>
          </a:custGeom>
          <a:blipFill>
            <a:blip r:embed="rId4"/>
            <a:stretch>
              <a:fillRect b="-44875"/>
            </a:stretch>
          </a:blipFill>
        </p:spPr>
      </p:sp>
      <p:sp>
        <p:nvSpPr>
          <p:cNvPr id="7" name="TextBox 7"/>
          <p:cNvSpPr txBox="1"/>
          <p:nvPr/>
        </p:nvSpPr>
        <p:spPr>
          <a:xfrm>
            <a:off x="1028700" y="604838"/>
            <a:ext cx="8373147"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Introduction - Problems</a:t>
            </a:r>
          </a:p>
        </p:txBody>
      </p:sp>
      <p:sp>
        <p:nvSpPr>
          <p:cNvPr id="8" name="Freeform 8"/>
          <p:cNvSpPr/>
          <p:nvPr/>
        </p:nvSpPr>
        <p:spPr>
          <a:xfrm>
            <a:off x="7934883" y="8924083"/>
            <a:ext cx="10108915" cy="703601"/>
          </a:xfrm>
          <a:custGeom>
            <a:avLst/>
            <a:gdLst/>
            <a:ahLst/>
            <a:cxnLst/>
            <a:rect l="l" t="t" r="r" b="b"/>
            <a:pathLst>
              <a:path w="10108915" h="703601">
                <a:moveTo>
                  <a:pt x="0" y="0"/>
                </a:moveTo>
                <a:lnTo>
                  <a:pt x="10108915" y="0"/>
                </a:lnTo>
                <a:lnTo>
                  <a:pt x="10108915" y="703601"/>
                </a:lnTo>
                <a:lnTo>
                  <a:pt x="0" y="703601"/>
                </a:lnTo>
                <a:lnTo>
                  <a:pt x="0" y="0"/>
                </a:lnTo>
                <a:close/>
              </a:path>
            </a:pathLst>
          </a:custGeom>
          <a:blipFill>
            <a:blip r:embed="rId4"/>
            <a:stretch>
              <a:fillRect t="-520764"/>
            </a:stretch>
          </a:blipFill>
        </p:spPr>
      </p:sp>
      <p:sp>
        <p:nvSpPr>
          <p:cNvPr id="9" name="TextBox 9"/>
          <p:cNvSpPr txBox="1"/>
          <p:nvPr/>
        </p:nvSpPr>
        <p:spPr>
          <a:xfrm>
            <a:off x="1028700" y="7262848"/>
            <a:ext cx="5310957" cy="1470659"/>
          </a:xfrm>
          <a:prstGeom prst="rect">
            <a:avLst/>
          </a:prstGeom>
        </p:spPr>
        <p:txBody>
          <a:bodyPr lIns="0" tIns="0" rIns="0" bIns="0" rtlCol="0" anchor="t">
            <a:spAutoFit/>
          </a:bodyPr>
          <a:lstStyle/>
          <a:p>
            <a:pPr algn="l">
              <a:lnSpc>
                <a:spcPts val="2940"/>
              </a:lnSpc>
            </a:pPr>
            <a:r>
              <a:rPr lang="en-US" sz="2100">
                <a:solidFill>
                  <a:srgbClr val="686769"/>
                </a:solidFill>
                <a:latin typeface="Muli"/>
                <a:ea typeface="Muli"/>
                <a:cs typeface="Muli"/>
                <a:sym typeface="Muli"/>
              </a:rPr>
              <a:t>Figure 2.2 </a:t>
            </a:r>
          </a:p>
          <a:p>
            <a:pPr algn="l">
              <a:lnSpc>
                <a:spcPts val="2940"/>
              </a:lnSpc>
            </a:pPr>
            <a:r>
              <a:rPr lang="en-US" sz="2100">
                <a:solidFill>
                  <a:srgbClr val="686769"/>
                </a:solidFill>
                <a:latin typeface="Muli"/>
                <a:ea typeface="Muli"/>
                <a:cs typeface="Muli"/>
                <a:sym typeface="Muli"/>
              </a:rPr>
              <a:t>Results of a survey conducted around 100 </a:t>
            </a:r>
          </a:p>
          <a:p>
            <a:pPr algn="l">
              <a:lnSpc>
                <a:spcPts val="2940"/>
              </a:lnSpc>
            </a:pPr>
            <a:r>
              <a:rPr lang="en-US" sz="2100">
                <a:solidFill>
                  <a:srgbClr val="686769"/>
                </a:solidFill>
                <a:latin typeface="Muli"/>
                <a:ea typeface="Muli"/>
                <a:cs typeface="Muli"/>
                <a:sym typeface="Muli"/>
              </a:rPr>
              <a:t>university / collage students who daily uses LMSs in 2024</a:t>
            </a:r>
          </a:p>
        </p:txBody>
      </p:sp>
      <p:sp>
        <p:nvSpPr>
          <p:cNvPr id="10" name="Freeform 10"/>
          <p:cNvSpPr/>
          <p:nvPr/>
        </p:nvSpPr>
        <p:spPr>
          <a:xfrm>
            <a:off x="9401847" y="1768573"/>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0205725" y="1778098"/>
            <a:ext cx="7677632" cy="514350"/>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Waste of time</a:t>
            </a:r>
          </a:p>
        </p:txBody>
      </p:sp>
      <p:sp>
        <p:nvSpPr>
          <p:cNvPr id="12" name="TextBox 12"/>
          <p:cNvSpPr txBox="1"/>
          <p:nvPr/>
        </p:nvSpPr>
        <p:spPr>
          <a:xfrm>
            <a:off x="10205725" y="2696240"/>
            <a:ext cx="7677632" cy="514350"/>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Disengagement</a:t>
            </a:r>
          </a:p>
        </p:txBody>
      </p:sp>
      <p:sp>
        <p:nvSpPr>
          <p:cNvPr id="13" name="TextBox 13"/>
          <p:cNvSpPr txBox="1"/>
          <p:nvPr/>
        </p:nvSpPr>
        <p:spPr>
          <a:xfrm>
            <a:off x="10205725" y="3610640"/>
            <a:ext cx="7677632" cy="514350"/>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Procrastination</a:t>
            </a:r>
          </a:p>
        </p:txBody>
      </p:sp>
      <p:sp>
        <p:nvSpPr>
          <p:cNvPr id="14" name="TextBox 14"/>
          <p:cNvSpPr txBox="1"/>
          <p:nvPr/>
        </p:nvSpPr>
        <p:spPr>
          <a:xfrm>
            <a:off x="10205725" y="4532570"/>
            <a:ext cx="7677632" cy="514350"/>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Unorganized Content</a:t>
            </a:r>
          </a:p>
        </p:txBody>
      </p:sp>
      <p:sp>
        <p:nvSpPr>
          <p:cNvPr id="15" name="TextBox 15"/>
          <p:cNvSpPr txBox="1"/>
          <p:nvPr/>
        </p:nvSpPr>
        <p:spPr>
          <a:xfrm>
            <a:off x="10205725" y="5383690"/>
            <a:ext cx="7677632" cy="514350"/>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Lack of Customizability </a:t>
            </a:r>
          </a:p>
        </p:txBody>
      </p:sp>
      <p:sp>
        <p:nvSpPr>
          <p:cNvPr id="16" name="Freeform 16"/>
          <p:cNvSpPr/>
          <p:nvPr/>
        </p:nvSpPr>
        <p:spPr>
          <a:xfrm rot="4114219">
            <a:off x="13206655" y="-1813334"/>
            <a:ext cx="8105290" cy="7710157"/>
          </a:xfrm>
          <a:custGeom>
            <a:avLst/>
            <a:gdLst/>
            <a:ahLst/>
            <a:cxnLst/>
            <a:rect l="l" t="t" r="r" b="b"/>
            <a:pathLst>
              <a:path w="8105290" h="7710157">
                <a:moveTo>
                  <a:pt x="0" y="0"/>
                </a:moveTo>
                <a:lnTo>
                  <a:pt x="8105290" y="0"/>
                </a:lnTo>
                <a:lnTo>
                  <a:pt x="8105290" y="7710158"/>
                </a:lnTo>
                <a:lnTo>
                  <a:pt x="0" y="7710158"/>
                </a:lnTo>
                <a:lnTo>
                  <a:pt x="0" y="0"/>
                </a:lnTo>
                <a:close/>
              </a:path>
            </a:pathLst>
          </a:custGeom>
          <a:blipFill>
            <a:blip r:embed="rId7">
              <a:alphaModFix amt="31000"/>
            </a:blip>
            <a:stretch>
              <a:fillRect/>
            </a:stretch>
          </a:blipFill>
        </p:spPr>
      </p:sp>
      <p:sp>
        <p:nvSpPr>
          <p:cNvPr id="17" name="Freeform 17"/>
          <p:cNvSpPr/>
          <p:nvPr/>
        </p:nvSpPr>
        <p:spPr>
          <a:xfrm>
            <a:off x="9401847" y="2686715"/>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9401847" y="3604880"/>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9401847" y="4523045"/>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9401847" y="5346328"/>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831160">
            <a:off x="12114773" y="-2916799"/>
            <a:ext cx="7373358" cy="6367900"/>
          </a:xfrm>
          <a:custGeom>
            <a:avLst/>
            <a:gdLst/>
            <a:ahLst/>
            <a:cxnLst/>
            <a:rect l="l" t="t" r="r" b="b"/>
            <a:pathLst>
              <a:path w="7373358" h="6367900">
                <a:moveTo>
                  <a:pt x="0" y="0"/>
                </a:moveTo>
                <a:lnTo>
                  <a:pt x="7373358" y="0"/>
                </a:lnTo>
                <a:lnTo>
                  <a:pt x="7373358" y="6367900"/>
                </a:lnTo>
                <a:lnTo>
                  <a:pt x="0" y="636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258300"/>
            <a:ext cx="12349747" cy="738768"/>
            <a:chOff x="0" y="0"/>
            <a:chExt cx="16466330"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
        <p:nvSpPr>
          <p:cNvPr id="6" name="TextBox 6"/>
          <p:cNvSpPr txBox="1"/>
          <p:nvPr/>
        </p:nvSpPr>
        <p:spPr>
          <a:xfrm>
            <a:off x="1028700" y="604838"/>
            <a:ext cx="8373147"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Introduction - Gap</a:t>
            </a:r>
          </a:p>
        </p:txBody>
      </p:sp>
      <p:sp>
        <p:nvSpPr>
          <p:cNvPr id="7" name="TextBox 7"/>
          <p:cNvSpPr txBox="1"/>
          <p:nvPr/>
        </p:nvSpPr>
        <p:spPr>
          <a:xfrm>
            <a:off x="1028700" y="2405811"/>
            <a:ext cx="15928975" cy="2083435"/>
          </a:xfrm>
          <a:prstGeom prst="rect">
            <a:avLst/>
          </a:prstGeom>
        </p:spPr>
        <p:txBody>
          <a:bodyPr lIns="0" tIns="0" rIns="0" bIns="0" rtlCol="0" anchor="t">
            <a:spAutoFit/>
          </a:bodyPr>
          <a:lstStyle/>
          <a:p>
            <a:pPr algn="l">
              <a:lnSpc>
                <a:spcPts val="4159"/>
              </a:lnSpc>
            </a:pPr>
            <a:r>
              <a:rPr lang="en-US" sz="3199">
                <a:solidFill>
                  <a:srgbClr val="000000"/>
                </a:solidFill>
                <a:latin typeface="Muli"/>
                <a:ea typeface="Muli"/>
                <a:cs typeface="Muli"/>
                <a:sym typeface="Muli"/>
              </a:rPr>
              <a:t>“Research at Kathmandu University School of Education (KUSOED) in Nepal revealed that </a:t>
            </a:r>
            <a:r>
              <a:rPr lang="en-US" sz="3199">
                <a:solidFill>
                  <a:srgbClr val="000000"/>
                </a:solidFill>
                <a:latin typeface="Muli Bold"/>
                <a:ea typeface="Muli Bold"/>
                <a:cs typeface="Muli Bold"/>
                <a:sym typeface="Muli Bold"/>
              </a:rPr>
              <a:t>poor structures in</a:t>
            </a:r>
            <a:r>
              <a:rPr lang="en-US" sz="3199">
                <a:solidFill>
                  <a:srgbClr val="000000"/>
                </a:solidFill>
                <a:latin typeface="Muli"/>
                <a:ea typeface="Muli"/>
                <a:cs typeface="Muli"/>
                <a:sym typeface="Muli"/>
              </a:rPr>
              <a:t> their </a:t>
            </a:r>
            <a:r>
              <a:rPr lang="en-US" sz="3199">
                <a:solidFill>
                  <a:srgbClr val="000000"/>
                </a:solidFill>
                <a:latin typeface="Muli Bold"/>
                <a:ea typeface="Muli Bold"/>
                <a:cs typeface="Muli Bold"/>
                <a:sym typeface="Muli Bold"/>
              </a:rPr>
              <a:t>LMS contributed to significant learner disengagement</a:t>
            </a:r>
            <a:r>
              <a:rPr lang="en-US" sz="3199">
                <a:solidFill>
                  <a:srgbClr val="000000"/>
                </a:solidFill>
                <a:latin typeface="Muli"/>
                <a:ea typeface="Muli"/>
                <a:cs typeface="Muli"/>
                <a:sym typeface="Muli"/>
              </a:rPr>
              <a:t>. This finding emphasizes the critical role of </a:t>
            </a:r>
            <a:r>
              <a:rPr lang="en-US" sz="3199">
                <a:solidFill>
                  <a:srgbClr val="000000"/>
                </a:solidFill>
                <a:latin typeface="Muli Bold"/>
                <a:ea typeface="Muli Bold"/>
                <a:cs typeface="Muli Bold"/>
                <a:sym typeface="Muli Bold"/>
              </a:rPr>
              <a:t>well-designed, user-friendly course layouts in keeping students engaged</a:t>
            </a:r>
            <a:r>
              <a:rPr lang="en-US" sz="3199">
                <a:solidFill>
                  <a:srgbClr val="000000"/>
                </a:solidFill>
                <a:latin typeface="Muli"/>
                <a:ea typeface="Muli"/>
                <a:cs typeface="Muli"/>
                <a:sym typeface="Muli"/>
              </a:rPr>
              <a:t> and active in their learning.” [1]</a:t>
            </a:r>
          </a:p>
        </p:txBody>
      </p:sp>
      <p:sp>
        <p:nvSpPr>
          <p:cNvPr id="8" name="TextBox 8"/>
          <p:cNvSpPr txBox="1"/>
          <p:nvPr/>
        </p:nvSpPr>
        <p:spPr>
          <a:xfrm>
            <a:off x="1028700" y="5734723"/>
            <a:ext cx="15757823" cy="2083435"/>
          </a:xfrm>
          <a:prstGeom prst="rect">
            <a:avLst/>
          </a:prstGeom>
        </p:spPr>
        <p:txBody>
          <a:bodyPr lIns="0" tIns="0" rIns="0" bIns="0" rtlCol="0" anchor="t">
            <a:spAutoFit/>
          </a:bodyPr>
          <a:lstStyle/>
          <a:p>
            <a:pPr algn="l">
              <a:lnSpc>
                <a:spcPts val="4159"/>
              </a:lnSpc>
            </a:pPr>
            <a:r>
              <a:rPr lang="en-US" sz="3199">
                <a:solidFill>
                  <a:srgbClr val="000000"/>
                </a:solidFill>
                <a:latin typeface="Muli"/>
                <a:ea typeface="Muli"/>
                <a:cs typeface="Muli"/>
                <a:sym typeface="Muli"/>
              </a:rPr>
              <a:t>“</a:t>
            </a:r>
            <a:r>
              <a:rPr lang="en-US" sz="3199">
                <a:solidFill>
                  <a:srgbClr val="000000"/>
                </a:solidFill>
                <a:latin typeface="Muli Bold"/>
                <a:ea typeface="Muli Bold"/>
                <a:cs typeface="Muli Bold"/>
                <a:sym typeface="Muli Bold"/>
              </a:rPr>
              <a:t>Procrastination</a:t>
            </a:r>
            <a:r>
              <a:rPr lang="en-US" sz="3199">
                <a:solidFill>
                  <a:srgbClr val="000000"/>
                </a:solidFill>
                <a:latin typeface="Muli"/>
                <a:ea typeface="Muli"/>
                <a:cs typeface="Muli"/>
                <a:sym typeface="Muli"/>
              </a:rPr>
              <a:t>, often linked to anxiety and perfectionism, leads to delayed tasks, increased stress, and lower academic performance. Similarly, </a:t>
            </a:r>
            <a:r>
              <a:rPr lang="en-US" sz="3199">
                <a:solidFill>
                  <a:srgbClr val="000000"/>
                </a:solidFill>
                <a:latin typeface="Muli Bold"/>
                <a:ea typeface="Muli Bold"/>
                <a:cs typeface="Muli Bold"/>
                <a:sym typeface="Muli Bold"/>
              </a:rPr>
              <a:t>poorly structured courses can cause learner disengagement</a:t>
            </a:r>
            <a:r>
              <a:rPr lang="en-US" sz="3199">
                <a:solidFill>
                  <a:srgbClr val="000000"/>
                </a:solidFill>
                <a:latin typeface="Muli"/>
                <a:ea typeface="Muli"/>
                <a:cs typeface="Muli"/>
                <a:sym typeface="Muli"/>
              </a:rPr>
              <a:t>, reducing participation and motivation, further hindering academic success..” [3]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76700" y="-1636318"/>
            <a:ext cx="8680381" cy="11710992"/>
          </a:xfrm>
          <a:custGeom>
            <a:avLst/>
            <a:gdLst/>
            <a:ahLst/>
            <a:cxnLst/>
            <a:rect l="l" t="t" r="r" b="b"/>
            <a:pathLst>
              <a:path w="8680381" h="11710992">
                <a:moveTo>
                  <a:pt x="0" y="0"/>
                </a:moveTo>
                <a:lnTo>
                  <a:pt x="8680381" y="0"/>
                </a:lnTo>
                <a:lnTo>
                  <a:pt x="8680381" y="11710992"/>
                </a:lnTo>
                <a:lnTo>
                  <a:pt x="0" y="11710992"/>
                </a:lnTo>
                <a:lnTo>
                  <a:pt x="0" y="0"/>
                </a:lnTo>
                <a:close/>
              </a:path>
            </a:pathLst>
          </a:custGeom>
          <a:blipFill>
            <a:blip r:embed="rId2">
              <a:extLst>
                <a:ext uri="{96DAC541-7B7A-43D3-8B79-37D633B846F1}">
                  <asvg:svgBlip xmlns:asvg="http://schemas.microsoft.com/office/drawing/2016/SVG/main" r:embed="rId3"/>
                </a:ext>
              </a:extLst>
            </a:blip>
            <a:stretch>
              <a:fillRect l="-34255" t="-2494"/>
            </a:stretch>
          </a:blipFill>
        </p:spPr>
      </p:sp>
      <p:sp>
        <p:nvSpPr>
          <p:cNvPr id="3" name="TextBox 3"/>
          <p:cNvSpPr txBox="1"/>
          <p:nvPr/>
        </p:nvSpPr>
        <p:spPr>
          <a:xfrm>
            <a:off x="1028700" y="1028700"/>
            <a:ext cx="7878438" cy="2571776"/>
          </a:xfrm>
          <a:prstGeom prst="rect">
            <a:avLst/>
          </a:prstGeom>
        </p:spPr>
        <p:txBody>
          <a:bodyPr lIns="0" tIns="0" rIns="0" bIns="0" rtlCol="0" anchor="t">
            <a:spAutoFit/>
          </a:bodyPr>
          <a:lstStyle/>
          <a:p>
            <a:pPr algn="l">
              <a:lnSpc>
                <a:spcPts val="10200"/>
              </a:lnSpc>
            </a:pPr>
            <a:r>
              <a:rPr lang="en-US" sz="8500">
                <a:solidFill>
                  <a:srgbClr val="000000"/>
                </a:solidFill>
                <a:latin typeface="Anantason"/>
                <a:ea typeface="Anantason"/>
                <a:cs typeface="Anantason"/>
                <a:sym typeface="Anantason"/>
              </a:rPr>
              <a:t>Research Question</a:t>
            </a:r>
          </a:p>
        </p:txBody>
      </p:sp>
      <p:grpSp>
        <p:nvGrpSpPr>
          <p:cNvPr id="4" name="Group 4"/>
          <p:cNvGrpSpPr/>
          <p:nvPr/>
        </p:nvGrpSpPr>
        <p:grpSpPr>
          <a:xfrm>
            <a:off x="1028700" y="4659276"/>
            <a:ext cx="8710233" cy="2647135"/>
            <a:chOff x="0" y="0"/>
            <a:chExt cx="11613643" cy="3529513"/>
          </a:xfrm>
        </p:grpSpPr>
        <p:sp>
          <p:nvSpPr>
            <p:cNvPr id="5" name="TextBox 5"/>
            <p:cNvSpPr txBox="1"/>
            <p:nvPr/>
          </p:nvSpPr>
          <p:spPr>
            <a:xfrm>
              <a:off x="0" y="0"/>
              <a:ext cx="11613643" cy="2857500"/>
            </a:xfrm>
            <a:prstGeom prst="rect">
              <a:avLst/>
            </a:prstGeom>
          </p:spPr>
          <p:txBody>
            <a:bodyPr lIns="0" tIns="0" rIns="0" bIns="0" rtlCol="0" anchor="t">
              <a:spAutoFit/>
            </a:bodyPr>
            <a:lstStyle/>
            <a:p>
              <a:pPr marL="0" lvl="0" indent="0" algn="l">
                <a:lnSpc>
                  <a:spcPts val="5639"/>
                </a:lnSpc>
                <a:spcBef>
                  <a:spcPct val="0"/>
                </a:spcBef>
              </a:pPr>
              <a:r>
                <a:rPr lang="en-US" sz="4699">
                  <a:solidFill>
                    <a:srgbClr val="000000"/>
                  </a:solidFill>
                  <a:latin typeface="Anantason"/>
                  <a:ea typeface="Anantason"/>
                  <a:cs typeface="Anantason"/>
                  <a:sym typeface="Anantason"/>
                </a:rPr>
                <a:t>How to build a personalised adaptive leaning environment with build in study techniques?</a:t>
              </a:r>
            </a:p>
          </p:txBody>
        </p:sp>
        <p:sp>
          <p:nvSpPr>
            <p:cNvPr id="6" name="TextBox 6"/>
            <p:cNvSpPr txBox="1"/>
            <p:nvPr/>
          </p:nvSpPr>
          <p:spPr>
            <a:xfrm>
              <a:off x="0" y="3004368"/>
              <a:ext cx="11613643" cy="525145"/>
            </a:xfrm>
            <a:prstGeom prst="rect">
              <a:avLst/>
            </a:prstGeom>
          </p:spPr>
          <p:txBody>
            <a:bodyPr lIns="0" tIns="0" rIns="0" bIns="0" rtlCol="0" anchor="t">
              <a:spAutoFit/>
            </a:bodyPr>
            <a:lstStyle/>
            <a:p>
              <a:pPr algn="l">
                <a:lnSpc>
                  <a:spcPts val="3359"/>
                </a:lnSpc>
              </a:pPr>
              <a:endParaRPr/>
            </a:p>
          </p:txBody>
        </p:sp>
      </p:grpSp>
      <p:grpSp>
        <p:nvGrpSpPr>
          <p:cNvPr id="7" name="Group 7"/>
          <p:cNvGrpSpPr/>
          <p:nvPr/>
        </p:nvGrpSpPr>
        <p:grpSpPr>
          <a:xfrm>
            <a:off x="0" y="9258300"/>
            <a:ext cx="12349747" cy="738768"/>
            <a:chOff x="0" y="0"/>
            <a:chExt cx="16466330" cy="985024"/>
          </a:xfrm>
        </p:grpSpPr>
        <p:sp>
          <p:nvSpPr>
            <p:cNvPr id="8" name="Freeform 8"/>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9" name="TextBox 9"/>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831160">
            <a:off x="12114773" y="-2916799"/>
            <a:ext cx="7373358" cy="6367900"/>
          </a:xfrm>
          <a:custGeom>
            <a:avLst/>
            <a:gdLst/>
            <a:ahLst/>
            <a:cxnLst/>
            <a:rect l="l" t="t" r="r" b="b"/>
            <a:pathLst>
              <a:path w="7373358" h="6367900">
                <a:moveTo>
                  <a:pt x="0" y="0"/>
                </a:moveTo>
                <a:lnTo>
                  <a:pt x="7373358" y="0"/>
                </a:lnTo>
                <a:lnTo>
                  <a:pt x="7373358" y="6367900"/>
                </a:lnTo>
                <a:lnTo>
                  <a:pt x="0" y="636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258300"/>
            <a:ext cx="12349747" cy="738768"/>
            <a:chOff x="0" y="0"/>
            <a:chExt cx="16466330"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
        <p:nvSpPr>
          <p:cNvPr id="6" name="TextBox 6"/>
          <p:cNvSpPr txBox="1"/>
          <p:nvPr/>
        </p:nvSpPr>
        <p:spPr>
          <a:xfrm>
            <a:off x="1028700" y="766004"/>
            <a:ext cx="9747133" cy="923925"/>
          </a:xfrm>
          <a:prstGeom prst="rect">
            <a:avLst/>
          </a:prstGeom>
        </p:spPr>
        <p:txBody>
          <a:bodyPr lIns="0" tIns="0" rIns="0" bIns="0" rtlCol="0" anchor="t">
            <a:spAutoFit/>
          </a:bodyPr>
          <a:lstStyle/>
          <a:p>
            <a:pPr algn="l">
              <a:lnSpc>
                <a:spcPts val="7320"/>
              </a:lnSpc>
            </a:pPr>
            <a:r>
              <a:rPr lang="en-US" sz="6100">
                <a:solidFill>
                  <a:srgbClr val="000000"/>
                </a:solidFill>
                <a:latin typeface="Anantason"/>
                <a:ea typeface="Anantason"/>
                <a:cs typeface="Anantason"/>
                <a:sym typeface="Anantason"/>
              </a:rPr>
              <a:t>Specific and Sub Objectives</a:t>
            </a:r>
          </a:p>
        </p:txBody>
      </p:sp>
      <p:sp>
        <p:nvSpPr>
          <p:cNvPr id="7" name="TextBox 7"/>
          <p:cNvSpPr txBox="1"/>
          <p:nvPr/>
        </p:nvSpPr>
        <p:spPr>
          <a:xfrm>
            <a:off x="1028700" y="2023788"/>
            <a:ext cx="15757823" cy="600710"/>
          </a:xfrm>
          <a:prstGeom prst="rect">
            <a:avLst/>
          </a:prstGeom>
        </p:spPr>
        <p:txBody>
          <a:bodyPr lIns="0" tIns="0" rIns="0" bIns="0" rtlCol="0" anchor="t">
            <a:spAutoFit/>
          </a:bodyPr>
          <a:lstStyle/>
          <a:p>
            <a:pPr algn="l">
              <a:lnSpc>
                <a:spcPts val="4809"/>
              </a:lnSpc>
            </a:pPr>
            <a:r>
              <a:rPr lang="en-US" sz="3699">
                <a:solidFill>
                  <a:srgbClr val="000000"/>
                </a:solidFill>
                <a:latin typeface="Muli"/>
                <a:ea typeface="Muli"/>
                <a:cs typeface="Muli"/>
                <a:sym typeface="Muli"/>
              </a:rPr>
              <a:t>Incorporate study techniques</a:t>
            </a:r>
          </a:p>
        </p:txBody>
      </p:sp>
      <p:sp>
        <p:nvSpPr>
          <p:cNvPr id="8" name="TextBox 8"/>
          <p:cNvSpPr txBox="1"/>
          <p:nvPr/>
        </p:nvSpPr>
        <p:spPr>
          <a:xfrm>
            <a:off x="1028700" y="2814700"/>
            <a:ext cx="14463630" cy="2328800"/>
          </a:xfrm>
          <a:prstGeom prst="rect">
            <a:avLst/>
          </a:prstGeom>
        </p:spPr>
        <p:txBody>
          <a:bodyPr lIns="0" tIns="0" rIns="0" bIns="0" rtlCol="0" anchor="t">
            <a:spAutoFit/>
          </a:bodyPr>
          <a:lstStyle/>
          <a:p>
            <a:pPr marL="690876" lvl="1" indent="-345438" algn="l">
              <a:lnSpc>
                <a:spcPts val="4927"/>
              </a:lnSpc>
              <a:buFont typeface="Arial"/>
              <a:buChar char="•"/>
            </a:pPr>
            <a:r>
              <a:rPr lang="en-US" sz="3199">
                <a:solidFill>
                  <a:srgbClr val="000000"/>
                </a:solidFill>
                <a:latin typeface="Muli"/>
                <a:ea typeface="Muli"/>
                <a:cs typeface="Muli"/>
                <a:sym typeface="Muli"/>
              </a:rPr>
              <a:t>To find</a:t>
            </a:r>
            <a:r>
              <a:rPr lang="en-US" sz="3199">
                <a:solidFill>
                  <a:srgbClr val="686769"/>
                </a:solidFill>
                <a:latin typeface="Muli"/>
                <a:ea typeface="Muli"/>
                <a:cs typeface="Muli"/>
                <a:sym typeface="Muli"/>
              </a:rPr>
              <a:t> </a:t>
            </a:r>
            <a:r>
              <a:rPr lang="en-US" sz="3199">
                <a:solidFill>
                  <a:srgbClr val="8941F3"/>
                </a:solidFill>
                <a:latin typeface="Muli Bold"/>
                <a:ea typeface="Muli Bold"/>
                <a:cs typeface="Muli Bold"/>
                <a:sym typeface="Muli Bold"/>
              </a:rPr>
              <a:t>what are the best study techniques</a:t>
            </a:r>
            <a:r>
              <a:rPr lang="en-US" sz="3199">
                <a:solidFill>
                  <a:srgbClr val="686769"/>
                </a:solidFill>
                <a:latin typeface="Muli"/>
                <a:ea typeface="Muli"/>
                <a:cs typeface="Muli"/>
                <a:sym typeface="Muli"/>
              </a:rPr>
              <a:t> </a:t>
            </a:r>
            <a:r>
              <a:rPr lang="en-US" sz="3199">
                <a:solidFill>
                  <a:srgbClr val="000000"/>
                </a:solidFill>
                <a:latin typeface="Muli"/>
                <a:ea typeface="Muli"/>
                <a:cs typeface="Muli"/>
                <a:sym typeface="Muli"/>
              </a:rPr>
              <a:t>that can improve learning.</a:t>
            </a:r>
          </a:p>
          <a:p>
            <a:pPr marL="690876" lvl="1" indent="-345438" algn="l">
              <a:lnSpc>
                <a:spcPts val="4447"/>
              </a:lnSpc>
              <a:buFont typeface="Arial"/>
              <a:buChar char="•"/>
            </a:pPr>
            <a:r>
              <a:rPr lang="en-US" sz="3199">
                <a:solidFill>
                  <a:srgbClr val="000000"/>
                </a:solidFill>
                <a:latin typeface="Muli"/>
                <a:ea typeface="Muli"/>
                <a:cs typeface="Muli"/>
                <a:sym typeface="Muli"/>
              </a:rPr>
              <a:t>To find which of them</a:t>
            </a:r>
            <a:r>
              <a:rPr lang="en-US" sz="3199">
                <a:solidFill>
                  <a:srgbClr val="686769"/>
                </a:solidFill>
                <a:latin typeface="Muli"/>
                <a:ea typeface="Muli"/>
                <a:cs typeface="Muli"/>
                <a:sym typeface="Muli"/>
              </a:rPr>
              <a:t> </a:t>
            </a:r>
            <a:r>
              <a:rPr lang="en-US" sz="3199">
                <a:solidFill>
                  <a:srgbClr val="8941F3"/>
                </a:solidFill>
                <a:latin typeface="Muli Bold"/>
                <a:ea typeface="Muli Bold"/>
                <a:cs typeface="Muli Bold"/>
                <a:sym typeface="Muli Bold"/>
              </a:rPr>
              <a:t>can be incorporated into an online learning environment</a:t>
            </a:r>
            <a:r>
              <a:rPr lang="en-US" sz="3199">
                <a:solidFill>
                  <a:srgbClr val="686769"/>
                </a:solidFill>
                <a:latin typeface="Muli"/>
                <a:ea typeface="Muli"/>
                <a:cs typeface="Muli"/>
                <a:sym typeface="Muli"/>
              </a:rPr>
              <a:t> </a:t>
            </a:r>
            <a:r>
              <a:rPr lang="en-US" sz="3199">
                <a:solidFill>
                  <a:srgbClr val="000000"/>
                </a:solidFill>
                <a:latin typeface="Muli"/>
                <a:ea typeface="Muli"/>
                <a:cs typeface="Muli"/>
                <a:sym typeface="Muli"/>
              </a:rPr>
              <a:t>and how.</a:t>
            </a:r>
          </a:p>
          <a:p>
            <a:pPr marL="690876" lvl="1" indent="-345438" algn="l">
              <a:lnSpc>
                <a:spcPts val="4927"/>
              </a:lnSpc>
              <a:buFont typeface="Arial"/>
              <a:buChar char="•"/>
            </a:pPr>
            <a:r>
              <a:rPr lang="en-US" sz="3199">
                <a:solidFill>
                  <a:srgbClr val="000000"/>
                </a:solidFill>
                <a:latin typeface="Muli"/>
                <a:ea typeface="Muli"/>
                <a:cs typeface="Muli"/>
                <a:sym typeface="Muli"/>
              </a:rPr>
              <a:t>To find a way to</a:t>
            </a:r>
            <a:r>
              <a:rPr lang="en-US" sz="3199">
                <a:solidFill>
                  <a:srgbClr val="686769"/>
                </a:solidFill>
                <a:latin typeface="Muli"/>
                <a:ea typeface="Muli"/>
                <a:cs typeface="Muli"/>
                <a:sym typeface="Muli"/>
              </a:rPr>
              <a:t> </a:t>
            </a:r>
            <a:r>
              <a:rPr lang="en-US" sz="3199">
                <a:solidFill>
                  <a:srgbClr val="8941F3"/>
                </a:solidFill>
                <a:latin typeface="Muli Bold"/>
                <a:ea typeface="Muli Bold"/>
                <a:cs typeface="Muli Bold"/>
                <a:sym typeface="Muli Bold"/>
              </a:rPr>
              <a:t>make the whole interaction personal</a:t>
            </a:r>
            <a:r>
              <a:rPr lang="en-US" sz="3199">
                <a:solidFill>
                  <a:srgbClr val="686769"/>
                </a:solidFill>
                <a:latin typeface="Muli"/>
                <a:ea typeface="Muli"/>
                <a:cs typeface="Muli"/>
                <a:sym typeface="Muli"/>
              </a:rPr>
              <a:t>.</a:t>
            </a:r>
          </a:p>
        </p:txBody>
      </p:sp>
      <p:sp>
        <p:nvSpPr>
          <p:cNvPr id="9" name="TextBox 9"/>
          <p:cNvSpPr txBox="1"/>
          <p:nvPr/>
        </p:nvSpPr>
        <p:spPr>
          <a:xfrm>
            <a:off x="1028700" y="5711379"/>
            <a:ext cx="15757823" cy="600710"/>
          </a:xfrm>
          <a:prstGeom prst="rect">
            <a:avLst/>
          </a:prstGeom>
        </p:spPr>
        <p:txBody>
          <a:bodyPr lIns="0" tIns="0" rIns="0" bIns="0" rtlCol="0" anchor="t">
            <a:spAutoFit/>
          </a:bodyPr>
          <a:lstStyle/>
          <a:p>
            <a:pPr algn="l">
              <a:lnSpc>
                <a:spcPts val="4809"/>
              </a:lnSpc>
            </a:pPr>
            <a:r>
              <a:rPr lang="en-US" sz="3699">
                <a:solidFill>
                  <a:srgbClr val="000000"/>
                </a:solidFill>
                <a:latin typeface="Muli"/>
                <a:ea typeface="Muli"/>
                <a:cs typeface="Muli"/>
                <a:sym typeface="Muli"/>
              </a:rPr>
              <a:t>Incorporate all the tools into one interface effectively.</a:t>
            </a:r>
          </a:p>
        </p:txBody>
      </p:sp>
      <p:sp>
        <p:nvSpPr>
          <p:cNvPr id="10" name="TextBox 10"/>
          <p:cNvSpPr txBox="1"/>
          <p:nvPr/>
        </p:nvSpPr>
        <p:spPr>
          <a:xfrm>
            <a:off x="1028700" y="6521132"/>
            <a:ext cx="14463630" cy="1924813"/>
          </a:xfrm>
          <a:prstGeom prst="rect">
            <a:avLst/>
          </a:prstGeom>
        </p:spPr>
        <p:txBody>
          <a:bodyPr lIns="0" tIns="0" rIns="0" bIns="0" rtlCol="0" anchor="t">
            <a:spAutoFit/>
          </a:bodyPr>
          <a:lstStyle/>
          <a:p>
            <a:pPr marL="690876" lvl="1" indent="-345438" algn="l">
              <a:lnSpc>
                <a:spcPts val="5183"/>
              </a:lnSpc>
              <a:buFont typeface="Arial"/>
              <a:buChar char="•"/>
            </a:pPr>
            <a:r>
              <a:rPr lang="en-US" sz="3199">
                <a:solidFill>
                  <a:srgbClr val="000000"/>
                </a:solidFill>
                <a:latin typeface="Muli"/>
                <a:ea typeface="Muli"/>
                <a:cs typeface="Muli"/>
                <a:sym typeface="Muli"/>
              </a:rPr>
              <a:t>To find what are the</a:t>
            </a:r>
            <a:r>
              <a:rPr lang="en-US" sz="3199">
                <a:solidFill>
                  <a:srgbClr val="686769"/>
                </a:solidFill>
                <a:latin typeface="Muli"/>
                <a:ea typeface="Muli"/>
                <a:cs typeface="Muli"/>
                <a:sym typeface="Muli"/>
              </a:rPr>
              <a:t> </a:t>
            </a:r>
            <a:r>
              <a:rPr lang="en-US" sz="3199">
                <a:solidFill>
                  <a:srgbClr val="8941F3"/>
                </a:solidFill>
                <a:latin typeface="Muli Bold"/>
                <a:ea typeface="Muli Bold"/>
                <a:cs typeface="Muli Bold"/>
                <a:sym typeface="Muli Bold"/>
              </a:rPr>
              <a:t>most needed tools for the students</a:t>
            </a:r>
            <a:r>
              <a:rPr lang="en-US" sz="3199">
                <a:solidFill>
                  <a:srgbClr val="686769"/>
                </a:solidFill>
                <a:latin typeface="Muli"/>
                <a:ea typeface="Muli"/>
                <a:cs typeface="Muli"/>
                <a:sym typeface="Muli"/>
              </a:rPr>
              <a:t> </a:t>
            </a:r>
            <a:r>
              <a:rPr lang="en-US" sz="3199">
                <a:solidFill>
                  <a:srgbClr val="000000"/>
                </a:solidFill>
                <a:latin typeface="Muli"/>
                <a:ea typeface="Muli"/>
                <a:cs typeface="Muli"/>
                <a:sym typeface="Muli"/>
              </a:rPr>
              <a:t>when studying.</a:t>
            </a:r>
          </a:p>
          <a:p>
            <a:pPr marL="690876" lvl="1" indent="-345438" algn="l">
              <a:lnSpc>
                <a:spcPts val="5183"/>
              </a:lnSpc>
              <a:buFont typeface="Arial"/>
              <a:buChar char="•"/>
            </a:pPr>
            <a:r>
              <a:rPr lang="en-US" sz="3199">
                <a:solidFill>
                  <a:srgbClr val="000000"/>
                </a:solidFill>
                <a:latin typeface="Muli"/>
                <a:ea typeface="Muli"/>
                <a:cs typeface="Muli"/>
                <a:sym typeface="Muli"/>
              </a:rPr>
              <a:t>How to</a:t>
            </a:r>
            <a:r>
              <a:rPr lang="en-US" sz="3199">
                <a:solidFill>
                  <a:srgbClr val="686769"/>
                </a:solidFill>
                <a:latin typeface="Muli"/>
                <a:ea typeface="Muli"/>
                <a:cs typeface="Muli"/>
                <a:sym typeface="Muli"/>
              </a:rPr>
              <a:t> </a:t>
            </a:r>
            <a:r>
              <a:rPr lang="en-US" sz="3199">
                <a:solidFill>
                  <a:srgbClr val="8941F3"/>
                </a:solidFill>
                <a:latin typeface="Muli Bold"/>
                <a:ea typeface="Muli Bold"/>
                <a:cs typeface="Muli Bold"/>
                <a:sym typeface="Muli Bold"/>
              </a:rPr>
              <a:t>precent </a:t>
            </a:r>
            <a:r>
              <a:rPr lang="en-US" sz="3199">
                <a:solidFill>
                  <a:srgbClr val="000000"/>
                </a:solidFill>
                <a:latin typeface="Muli"/>
                <a:ea typeface="Muli"/>
                <a:cs typeface="Muli"/>
                <a:sym typeface="Muli"/>
              </a:rPr>
              <a:t>everything in</a:t>
            </a:r>
            <a:r>
              <a:rPr lang="en-US" sz="3199">
                <a:solidFill>
                  <a:srgbClr val="8941F3"/>
                </a:solidFill>
                <a:latin typeface="Muli Bold"/>
                <a:ea typeface="Muli Bold"/>
                <a:cs typeface="Muli Bold"/>
                <a:sym typeface="Muli Bold"/>
              </a:rPr>
              <a:t> less distractive </a:t>
            </a:r>
            <a:r>
              <a:rPr lang="en-US" sz="3199">
                <a:solidFill>
                  <a:srgbClr val="000000"/>
                </a:solidFill>
                <a:latin typeface="Muli"/>
                <a:ea typeface="Muli"/>
                <a:cs typeface="Muli"/>
                <a:sym typeface="Muli"/>
              </a:rPr>
              <a:t>and</a:t>
            </a:r>
            <a:r>
              <a:rPr lang="en-US" sz="3199">
                <a:solidFill>
                  <a:srgbClr val="8941F3"/>
                </a:solidFill>
                <a:latin typeface="Muli Bold"/>
                <a:ea typeface="Muli Bold"/>
                <a:cs typeface="Muli Bold"/>
                <a:sym typeface="Muli Bold"/>
              </a:rPr>
              <a:t> attractive manner</a:t>
            </a:r>
            <a:r>
              <a:rPr lang="en-US" sz="3199">
                <a:solidFill>
                  <a:srgbClr val="686769"/>
                </a:solidFill>
                <a:latin typeface="Muli"/>
                <a:ea typeface="Muli"/>
                <a:cs typeface="Muli"/>
                <a:sym typeface="Muli"/>
              </a:rPr>
              <a:t>.</a:t>
            </a:r>
          </a:p>
          <a:p>
            <a:pPr marL="690876" lvl="1" indent="-345438" algn="l">
              <a:lnSpc>
                <a:spcPts val="5183"/>
              </a:lnSpc>
              <a:buFont typeface="Arial"/>
              <a:buChar char="•"/>
            </a:pPr>
            <a:r>
              <a:rPr lang="en-US" sz="3199">
                <a:solidFill>
                  <a:srgbClr val="000000"/>
                </a:solidFill>
                <a:latin typeface="Muli"/>
                <a:ea typeface="Muli"/>
                <a:cs typeface="Muli"/>
                <a:sym typeface="Muli"/>
              </a:rPr>
              <a:t>To find how to</a:t>
            </a:r>
            <a:r>
              <a:rPr lang="en-US" sz="3199">
                <a:solidFill>
                  <a:srgbClr val="686769"/>
                </a:solidFill>
                <a:latin typeface="Muli"/>
                <a:ea typeface="Muli"/>
                <a:cs typeface="Muli"/>
                <a:sym typeface="Muli"/>
              </a:rPr>
              <a:t> </a:t>
            </a:r>
            <a:r>
              <a:rPr lang="en-US" sz="3199">
                <a:solidFill>
                  <a:srgbClr val="8941F3"/>
                </a:solidFill>
                <a:latin typeface="Muli Bold"/>
                <a:ea typeface="Muli Bold"/>
                <a:cs typeface="Muli Bold"/>
                <a:sym typeface="Muli Bold"/>
              </a:rPr>
              <a:t>balance the client-side load and optimize</a:t>
            </a:r>
            <a:r>
              <a:rPr lang="en-US" sz="3199">
                <a:solidFill>
                  <a:srgbClr val="686769"/>
                </a:solidFill>
                <a:latin typeface="Muli"/>
                <a:ea typeface="Muli"/>
                <a:cs typeface="Muli"/>
                <a:sym typeface="Muli"/>
              </a:rPr>
              <a:t> </a:t>
            </a:r>
            <a:r>
              <a:rPr lang="en-US" sz="3199">
                <a:solidFill>
                  <a:srgbClr val="000000"/>
                </a:solidFill>
                <a:latin typeface="Muli"/>
                <a:ea typeface="Muli"/>
                <a:cs typeface="Muli"/>
                <a:sym typeface="Muli"/>
              </a:rPr>
              <a:t>the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2349747" cy="738768"/>
            <a:chOff x="0" y="0"/>
            <a:chExt cx="16466330" cy="985024"/>
          </a:xfrm>
        </p:grpSpPr>
        <p:sp>
          <p:nvSpPr>
            <p:cNvPr id="3" name="Freeform 3"/>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2"/>
              <a:stretch>
                <a:fillRect/>
              </a:stretch>
            </a:blipFill>
          </p:spPr>
        </p:sp>
        <p:sp>
          <p:nvSpPr>
            <p:cNvPr id="4" name="TextBox 4"/>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
        <p:nvSpPr>
          <p:cNvPr id="5" name="TextBox 5"/>
          <p:cNvSpPr txBox="1"/>
          <p:nvPr/>
        </p:nvSpPr>
        <p:spPr>
          <a:xfrm>
            <a:off x="1038225" y="1076325"/>
            <a:ext cx="9747133" cy="1028700"/>
          </a:xfrm>
          <a:prstGeom prst="rect">
            <a:avLst/>
          </a:prstGeom>
        </p:spPr>
        <p:txBody>
          <a:bodyPr lIns="0" tIns="0" rIns="0" bIns="0" rtlCol="0" anchor="t">
            <a:spAutoFit/>
          </a:bodyPr>
          <a:lstStyle/>
          <a:p>
            <a:pPr algn="l">
              <a:lnSpc>
                <a:spcPts val="8160"/>
              </a:lnSpc>
            </a:pPr>
            <a:r>
              <a:rPr lang="en-US" sz="6800">
                <a:solidFill>
                  <a:srgbClr val="000000"/>
                </a:solidFill>
                <a:latin typeface="Anantason"/>
                <a:ea typeface="Anantason"/>
                <a:cs typeface="Anantason"/>
                <a:sym typeface="Anantason"/>
              </a:rPr>
              <a:t>Research Areas</a:t>
            </a:r>
          </a:p>
        </p:txBody>
      </p:sp>
      <p:grpSp>
        <p:nvGrpSpPr>
          <p:cNvPr id="6" name="Group 6"/>
          <p:cNvGrpSpPr/>
          <p:nvPr/>
        </p:nvGrpSpPr>
        <p:grpSpPr>
          <a:xfrm>
            <a:off x="1028700" y="3222071"/>
            <a:ext cx="7677632" cy="1027885"/>
            <a:chOff x="0" y="0"/>
            <a:chExt cx="10236843" cy="1370513"/>
          </a:xfrm>
        </p:grpSpPr>
        <p:sp>
          <p:nvSpPr>
            <p:cNvPr id="7" name="TextBox 7"/>
            <p:cNvSpPr txBox="1"/>
            <p:nvPr/>
          </p:nvSpPr>
          <p:spPr>
            <a:xfrm>
              <a:off x="0" y="9525"/>
              <a:ext cx="10236843" cy="6889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Human computer interaction</a:t>
              </a:r>
            </a:p>
          </p:txBody>
        </p:sp>
        <p:sp>
          <p:nvSpPr>
            <p:cNvPr id="8" name="TextBox 8"/>
            <p:cNvSpPr txBox="1"/>
            <p:nvPr/>
          </p:nvSpPr>
          <p:spPr>
            <a:xfrm>
              <a:off x="0" y="845368"/>
              <a:ext cx="10236843" cy="525145"/>
            </a:xfrm>
            <a:prstGeom prst="rect">
              <a:avLst/>
            </a:prstGeom>
          </p:spPr>
          <p:txBody>
            <a:bodyPr lIns="0" tIns="0" rIns="0" bIns="0" rtlCol="0" anchor="t">
              <a:spAutoFit/>
            </a:bodyPr>
            <a:lstStyle/>
            <a:p>
              <a:pPr algn="l">
                <a:lnSpc>
                  <a:spcPts val="3359"/>
                </a:lnSpc>
              </a:pPr>
              <a:r>
                <a:rPr lang="en-US" sz="2399">
                  <a:solidFill>
                    <a:srgbClr val="000000"/>
                  </a:solidFill>
                  <a:latin typeface="Muli"/>
                  <a:ea typeface="Muli"/>
                  <a:cs typeface="Muli"/>
                  <a:sym typeface="Muli"/>
                </a:rPr>
                <a:t>User Interface and Experience Design</a:t>
              </a:r>
            </a:p>
          </p:txBody>
        </p:sp>
      </p:grpSp>
      <p:grpSp>
        <p:nvGrpSpPr>
          <p:cNvPr id="9" name="Group 9"/>
          <p:cNvGrpSpPr/>
          <p:nvPr/>
        </p:nvGrpSpPr>
        <p:grpSpPr>
          <a:xfrm>
            <a:off x="8706332" y="5116731"/>
            <a:ext cx="7677632" cy="1027885"/>
            <a:chOff x="0" y="0"/>
            <a:chExt cx="10236843" cy="1370513"/>
          </a:xfrm>
        </p:grpSpPr>
        <p:sp>
          <p:nvSpPr>
            <p:cNvPr id="10" name="TextBox 10"/>
            <p:cNvSpPr txBox="1"/>
            <p:nvPr/>
          </p:nvSpPr>
          <p:spPr>
            <a:xfrm>
              <a:off x="0" y="9525"/>
              <a:ext cx="10236843" cy="6889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Educational Technology</a:t>
              </a:r>
            </a:p>
          </p:txBody>
        </p:sp>
        <p:sp>
          <p:nvSpPr>
            <p:cNvPr id="11" name="TextBox 11"/>
            <p:cNvSpPr txBox="1"/>
            <p:nvPr/>
          </p:nvSpPr>
          <p:spPr>
            <a:xfrm>
              <a:off x="0" y="845368"/>
              <a:ext cx="10236843" cy="525145"/>
            </a:xfrm>
            <a:prstGeom prst="rect">
              <a:avLst/>
            </a:prstGeom>
          </p:spPr>
          <p:txBody>
            <a:bodyPr lIns="0" tIns="0" rIns="0" bIns="0" rtlCol="0" anchor="t">
              <a:spAutoFit/>
            </a:bodyPr>
            <a:lstStyle/>
            <a:p>
              <a:pPr algn="l">
                <a:lnSpc>
                  <a:spcPts val="3359"/>
                </a:lnSpc>
              </a:pPr>
              <a:r>
                <a:rPr lang="en-US" sz="2399">
                  <a:solidFill>
                    <a:srgbClr val="000000"/>
                  </a:solidFill>
                  <a:latin typeface="Muli"/>
                  <a:ea typeface="Muli"/>
                  <a:cs typeface="Muli"/>
                  <a:sym typeface="Muli"/>
                </a:rPr>
                <a:t>Learning Techniques / E-Learning Platforms</a:t>
              </a:r>
            </a:p>
          </p:txBody>
        </p:sp>
      </p:grpSp>
      <p:grpSp>
        <p:nvGrpSpPr>
          <p:cNvPr id="12" name="Group 12"/>
          <p:cNvGrpSpPr/>
          <p:nvPr/>
        </p:nvGrpSpPr>
        <p:grpSpPr>
          <a:xfrm>
            <a:off x="1028700" y="5116731"/>
            <a:ext cx="7677632" cy="1027885"/>
            <a:chOff x="0" y="0"/>
            <a:chExt cx="10236843" cy="1370513"/>
          </a:xfrm>
        </p:grpSpPr>
        <p:sp>
          <p:nvSpPr>
            <p:cNvPr id="13" name="TextBox 13"/>
            <p:cNvSpPr txBox="1"/>
            <p:nvPr/>
          </p:nvSpPr>
          <p:spPr>
            <a:xfrm>
              <a:off x="0" y="9525"/>
              <a:ext cx="10236843" cy="6889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Behavioral Psychology</a:t>
              </a:r>
            </a:p>
          </p:txBody>
        </p:sp>
        <p:sp>
          <p:nvSpPr>
            <p:cNvPr id="14" name="TextBox 14"/>
            <p:cNvSpPr txBox="1"/>
            <p:nvPr/>
          </p:nvSpPr>
          <p:spPr>
            <a:xfrm>
              <a:off x="0" y="845368"/>
              <a:ext cx="10236843" cy="525145"/>
            </a:xfrm>
            <a:prstGeom prst="rect">
              <a:avLst/>
            </a:prstGeom>
          </p:spPr>
          <p:txBody>
            <a:bodyPr lIns="0" tIns="0" rIns="0" bIns="0" rtlCol="0" anchor="t">
              <a:spAutoFit/>
            </a:bodyPr>
            <a:lstStyle/>
            <a:p>
              <a:pPr algn="l">
                <a:lnSpc>
                  <a:spcPts val="3359"/>
                </a:lnSpc>
              </a:pPr>
              <a:r>
                <a:rPr lang="en-US" sz="2399">
                  <a:solidFill>
                    <a:srgbClr val="000000"/>
                  </a:solidFill>
                  <a:latin typeface="Muli"/>
                  <a:ea typeface="Muli"/>
                  <a:cs typeface="Muli"/>
                  <a:sym typeface="Muli"/>
                </a:rPr>
                <a:t>Motivation and Engagement / Learning Behaviors</a:t>
              </a:r>
            </a:p>
          </p:txBody>
        </p:sp>
      </p:grpSp>
      <p:grpSp>
        <p:nvGrpSpPr>
          <p:cNvPr id="15" name="Group 15"/>
          <p:cNvGrpSpPr/>
          <p:nvPr/>
        </p:nvGrpSpPr>
        <p:grpSpPr>
          <a:xfrm>
            <a:off x="8706332" y="7010573"/>
            <a:ext cx="7677632" cy="1027885"/>
            <a:chOff x="0" y="0"/>
            <a:chExt cx="10236843" cy="1370513"/>
          </a:xfrm>
        </p:grpSpPr>
        <p:sp>
          <p:nvSpPr>
            <p:cNvPr id="16" name="TextBox 16"/>
            <p:cNvSpPr txBox="1"/>
            <p:nvPr/>
          </p:nvSpPr>
          <p:spPr>
            <a:xfrm>
              <a:off x="0" y="9525"/>
              <a:ext cx="10236843" cy="6889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Cognitive Science</a:t>
              </a:r>
            </a:p>
          </p:txBody>
        </p:sp>
        <p:sp>
          <p:nvSpPr>
            <p:cNvPr id="17" name="TextBox 17"/>
            <p:cNvSpPr txBox="1"/>
            <p:nvPr/>
          </p:nvSpPr>
          <p:spPr>
            <a:xfrm>
              <a:off x="0" y="845368"/>
              <a:ext cx="10236843" cy="525145"/>
            </a:xfrm>
            <a:prstGeom prst="rect">
              <a:avLst/>
            </a:prstGeom>
          </p:spPr>
          <p:txBody>
            <a:bodyPr lIns="0" tIns="0" rIns="0" bIns="0" rtlCol="0" anchor="t">
              <a:spAutoFit/>
            </a:bodyPr>
            <a:lstStyle/>
            <a:p>
              <a:pPr algn="l">
                <a:lnSpc>
                  <a:spcPts val="3359"/>
                </a:lnSpc>
              </a:pPr>
              <a:r>
                <a:rPr lang="en-US" sz="2399">
                  <a:solidFill>
                    <a:srgbClr val="000000"/>
                  </a:solidFill>
                  <a:latin typeface="Muli"/>
                  <a:ea typeface="Muli"/>
                  <a:cs typeface="Muli"/>
                  <a:sym typeface="Muli"/>
                </a:rPr>
                <a:t>Memory and Retention/Cognitive Load Management</a:t>
              </a:r>
            </a:p>
          </p:txBody>
        </p:sp>
      </p:grpSp>
      <p:grpSp>
        <p:nvGrpSpPr>
          <p:cNvPr id="18" name="Group 18"/>
          <p:cNvGrpSpPr/>
          <p:nvPr/>
        </p:nvGrpSpPr>
        <p:grpSpPr>
          <a:xfrm>
            <a:off x="1028700" y="7010573"/>
            <a:ext cx="7677632" cy="1027885"/>
            <a:chOff x="0" y="0"/>
            <a:chExt cx="10236843" cy="1370513"/>
          </a:xfrm>
        </p:grpSpPr>
        <p:sp>
          <p:nvSpPr>
            <p:cNvPr id="19" name="TextBox 19"/>
            <p:cNvSpPr txBox="1"/>
            <p:nvPr/>
          </p:nvSpPr>
          <p:spPr>
            <a:xfrm>
              <a:off x="0" y="9525"/>
              <a:ext cx="10236843" cy="6889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Software Engineering</a:t>
              </a:r>
            </a:p>
          </p:txBody>
        </p:sp>
        <p:sp>
          <p:nvSpPr>
            <p:cNvPr id="20" name="TextBox 20"/>
            <p:cNvSpPr txBox="1"/>
            <p:nvPr/>
          </p:nvSpPr>
          <p:spPr>
            <a:xfrm>
              <a:off x="0" y="845368"/>
              <a:ext cx="10236843" cy="525145"/>
            </a:xfrm>
            <a:prstGeom prst="rect">
              <a:avLst/>
            </a:prstGeom>
          </p:spPr>
          <p:txBody>
            <a:bodyPr lIns="0" tIns="0" rIns="0" bIns="0" rtlCol="0" anchor="t">
              <a:spAutoFit/>
            </a:bodyPr>
            <a:lstStyle/>
            <a:p>
              <a:pPr algn="l">
                <a:lnSpc>
                  <a:spcPts val="3359"/>
                </a:lnSpc>
              </a:pPr>
              <a:r>
                <a:rPr lang="en-US" sz="2399">
                  <a:solidFill>
                    <a:srgbClr val="000000"/>
                  </a:solidFill>
                  <a:latin typeface="Muli"/>
                  <a:ea typeface="Muli"/>
                  <a:cs typeface="Muli"/>
                  <a:sym typeface="Muli"/>
                </a:rPr>
                <a:t>Optimization, Scalability and Performance</a:t>
              </a:r>
            </a:p>
          </p:txBody>
        </p:sp>
      </p:grpSp>
      <p:sp>
        <p:nvSpPr>
          <p:cNvPr id="21" name="Freeform 21"/>
          <p:cNvSpPr/>
          <p:nvPr/>
        </p:nvSpPr>
        <p:spPr>
          <a:xfrm>
            <a:off x="9774161" y="-4831410"/>
            <a:ext cx="9132303" cy="9906837"/>
          </a:xfrm>
          <a:custGeom>
            <a:avLst/>
            <a:gdLst/>
            <a:ahLst/>
            <a:cxnLst/>
            <a:rect l="l" t="t" r="r" b="b"/>
            <a:pathLst>
              <a:path w="9132303" h="9906837">
                <a:moveTo>
                  <a:pt x="0" y="0"/>
                </a:moveTo>
                <a:lnTo>
                  <a:pt x="9132303" y="0"/>
                </a:lnTo>
                <a:lnTo>
                  <a:pt x="9132303" y="9906837"/>
                </a:lnTo>
                <a:lnTo>
                  <a:pt x="0" y="990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028700" y="1790174"/>
          <a:ext cx="14425567" cy="7192102"/>
        </p:xfrm>
        <a:graphic>
          <a:graphicData uri="http://schemas.openxmlformats.org/drawingml/2006/table">
            <a:tbl>
              <a:tblPr/>
              <a:tblGrid>
                <a:gridCol w="2312664">
                  <a:extLst>
                    <a:ext uri="{9D8B030D-6E8A-4147-A177-3AD203B41FA5}">
                      <a16:colId xmlns:a16="http://schemas.microsoft.com/office/drawing/2014/main" val="20000"/>
                    </a:ext>
                  </a:extLst>
                </a:gridCol>
                <a:gridCol w="3177765">
                  <a:extLst>
                    <a:ext uri="{9D8B030D-6E8A-4147-A177-3AD203B41FA5}">
                      <a16:colId xmlns:a16="http://schemas.microsoft.com/office/drawing/2014/main" val="20001"/>
                    </a:ext>
                  </a:extLst>
                </a:gridCol>
                <a:gridCol w="993822">
                  <a:extLst>
                    <a:ext uri="{9D8B030D-6E8A-4147-A177-3AD203B41FA5}">
                      <a16:colId xmlns:a16="http://schemas.microsoft.com/office/drawing/2014/main" val="20002"/>
                    </a:ext>
                  </a:extLst>
                </a:gridCol>
                <a:gridCol w="2543997">
                  <a:extLst>
                    <a:ext uri="{9D8B030D-6E8A-4147-A177-3AD203B41FA5}">
                      <a16:colId xmlns:a16="http://schemas.microsoft.com/office/drawing/2014/main" val="20003"/>
                    </a:ext>
                  </a:extLst>
                </a:gridCol>
                <a:gridCol w="2945537">
                  <a:extLst>
                    <a:ext uri="{9D8B030D-6E8A-4147-A177-3AD203B41FA5}">
                      <a16:colId xmlns:a16="http://schemas.microsoft.com/office/drawing/2014/main" val="20004"/>
                    </a:ext>
                  </a:extLst>
                </a:gridCol>
                <a:gridCol w="2451782">
                  <a:extLst>
                    <a:ext uri="{9D8B030D-6E8A-4147-A177-3AD203B41FA5}">
                      <a16:colId xmlns:a16="http://schemas.microsoft.com/office/drawing/2014/main" val="20005"/>
                    </a:ext>
                  </a:extLst>
                </a:gridCol>
              </a:tblGrid>
              <a:tr h="785896">
                <a:tc>
                  <a:txBody>
                    <a:bodyPr/>
                    <a:lstStyle/>
                    <a:p>
                      <a:pPr algn="ctr">
                        <a:lnSpc>
                          <a:spcPts val="1679"/>
                        </a:lnSpc>
                        <a:defRPr/>
                      </a:pP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Techniques used</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Proven</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Personalized</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Tested Online</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Used in LMS</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extLst>
                  <a:ext uri="{0D108BD9-81ED-4DB2-BD59-A6C34878D82A}">
                    <a16:rowId xmlns:a16="http://schemas.microsoft.com/office/drawing/2014/main" val="10000"/>
                  </a:ext>
                </a:extLst>
              </a:tr>
              <a:tr h="715512">
                <a:tc>
                  <a:txBody>
                    <a:bodyPr/>
                    <a:lstStyle/>
                    <a:p>
                      <a:pPr algn="ctr">
                        <a:lnSpc>
                          <a:spcPts val="2099"/>
                        </a:lnSpc>
                        <a:defRPr/>
                      </a:pPr>
                      <a:r>
                        <a:rPr lang="en-US" sz="1499">
                          <a:solidFill>
                            <a:srgbClr val="000000"/>
                          </a:solidFill>
                          <a:latin typeface="Anantason"/>
                          <a:ea typeface="Anantason"/>
                          <a:cs typeface="Anantason"/>
                          <a:sym typeface="Anantason"/>
                        </a:rPr>
                        <a:t>Research 01 </a:t>
                      </a:r>
                      <a:r>
                        <a:rPr lang="en-US" sz="1499">
                          <a:solidFill>
                            <a:srgbClr val="000000"/>
                          </a:solidFill>
                          <a:latin typeface="Anantason Bold"/>
                          <a:ea typeface="Anantason Bold"/>
                          <a:cs typeface="Anantason Bold"/>
                          <a:sym typeface="Anantason Bold"/>
                        </a:rPr>
                        <a:t>[2]</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379"/>
                        </a:lnSpc>
                        <a:defRPr/>
                      </a:pPr>
                      <a:r>
                        <a:rPr lang="en-US" sz="1699">
                          <a:solidFill>
                            <a:srgbClr val="000000"/>
                          </a:solidFill>
                          <a:latin typeface="Anantason"/>
                          <a:ea typeface="Anantason"/>
                          <a:cs typeface="Anantason"/>
                          <a:sym typeface="Anantason"/>
                        </a:rPr>
                        <a:t>Pomodoro + Forest app</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extLst>
                  <a:ext uri="{0D108BD9-81ED-4DB2-BD59-A6C34878D82A}">
                    <a16:rowId xmlns:a16="http://schemas.microsoft.com/office/drawing/2014/main" val="10001"/>
                  </a:ext>
                </a:extLst>
              </a:tr>
              <a:tr h="721979">
                <a:tc>
                  <a:txBody>
                    <a:bodyPr/>
                    <a:lstStyle/>
                    <a:p>
                      <a:pPr algn="ctr">
                        <a:lnSpc>
                          <a:spcPts val="2099"/>
                        </a:lnSpc>
                        <a:defRPr/>
                      </a:pPr>
                      <a:r>
                        <a:rPr lang="en-US" sz="1499">
                          <a:solidFill>
                            <a:srgbClr val="000000"/>
                          </a:solidFill>
                          <a:latin typeface="Anantason"/>
                          <a:ea typeface="Anantason"/>
                          <a:cs typeface="Anantason"/>
                          <a:sym typeface="Anantason"/>
                        </a:rPr>
                        <a:t>Research 02 </a:t>
                      </a:r>
                      <a:r>
                        <a:rPr lang="en-US" sz="1499">
                          <a:solidFill>
                            <a:srgbClr val="000000"/>
                          </a:solidFill>
                          <a:latin typeface="Anantason Bold"/>
                          <a:ea typeface="Anantason Bold"/>
                          <a:cs typeface="Anantason Bold"/>
                          <a:sym typeface="Anantason Bold"/>
                        </a:rPr>
                        <a:t>[3]</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379"/>
                        </a:lnSpc>
                        <a:defRPr/>
                      </a:pPr>
                      <a:r>
                        <a:rPr lang="en-US" sz="1699">
                          <a:solidFill>
                            <a:srgbClr val="000000"/>
                          </a:solidFill>
                          <a:latin typeface="Anantason"/>
                          <a:ea typeface="Anantason"/>
                          <a:cs typeface="Anantason"/>
                          <a:sym typeface="Anantason"/>
                        </a:rPr>
                        <a:t>Pomodoro</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2"/>
                  </a:ext>
                </a:extLst>
              </a:tr>
              <a:tr h="715512">
                <a:tc>
                  <a:txBody>
                    <a:bodyPr/>
                    <a:lstStyle/>
                    <a:p>
                      <a:pPr algn="ctr">
                        <a:lnSpc>
                          <a:spcPts val="2099"/>
                        </a:lnSpc>
                        <a:defRPr/>
                      </a:pPr>
                      <a:r>
                        <a:rPr lang="en-US" sz="1499">
                          <a:solidFill>
                            <a:srgbClr val="000000"/>
                          </a:solidFill>
                          <a:latin typeface="Anantason"/>
                          <a:ea typeface="Anantason"/>
                          <a:cs typeface="Anantason"/>
                          <a:sym typeface="Anantason"/>
                        </a:rPr>
                        <a:t>Research 03</a:t>
                      </a:r>
                      <a:r>
                        <a:rPr lang="en-US" sz="1499">
                          <a:solidFill>
                            <a:srgbClr val="000000"/>
                          </a:solidFill>
                          <a:latin typeface="Anantason Bold"/>
                          <a:ea typeface="Anantason Bold"/>
                          <a:cs typeface="Anantason Bold"/>
                          <a:sym typeface="Anantason Bold"/>
                        </a:rPr>
                        <a:t> [4]</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379"/>
                        </a:lnSpc>
                        <a:defRPr/>
                      </a:pPr>
                      <a:r>
                        <a:rPr lang="en-US" sz="1699">
                          <a:solidFill>
                            <a:srgbClr val="000000"/>
                          </a:solidFill>
                          <a:latin typeface="Anantason"/>
                          <a:ea typeface="Anantason"/>
                          <a:cs typeface="Anantason"/>
                          <a:sym typeface="Anantason"/>
                        </a:rPr>
                        <a:t>Pomodoro</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3"/>
                  </a:ext>
                </a:extLst>
              </a:tr>
              <a:tr h="715512">
                <a:tc>
                  <a:txBody>
                    <a:bodyPr/>
                    <a:lstStyle/>
                    <a:p>
                      <a:pPr algn="ctr">
                        <a:lnSpc>
                          <a:spcPts val="2099"/>
                        </a:lnSpc>
                        <a:defRPr/>
                      </a:pPr>
                      <a:r>
                        <a:rPr lang="en-US" sz="1499">
                          <a:solidFill>
                            <a:srgbClr val="000000"/>
                          </a:solidFill>
                          <a:latin typeface="Anantason"/>
                          <a:ea typeface="Anantason"/>
                          <a:cs typeface="Anantason"/>
                          <a:sym typeface="Anantason"/>
                        </a:rPr>
                        <a:t>Research 04 </a:t>
                      </a:r>
                      <a:r>
                        <a:rPr lang="en-US" sz="1499">
                          <a:solidFill>
                            <a:srgbClr val="000000"/>
                          </a:solidFill>
                          <a:latin typeface="Anantason Bold"/>
                          <a:ea typeface="Anantason Bold"/>
                          <a:cs typeface="Anantason Bold"/>
                          <a:sym typeface="Anantason Bold"/>
                        </a:rPr>
                        <a:t>[5]</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379"/>
                        </a:lnSpc>
                        <a:defRPr/>
                      </a:pPr>
                      <a:r>
                        <a:rPr lang="en-US" sz="1699">
                          <a:solidFill>
                            <a:srgbClr val="000000"/>
                          </a:solidFill>
                          <a:latin typeface="Anantason"/>
                          <a:ea typeface="Anantason"/>
                          <a:cs typeface="Anantason"/>
                          <a:sym typeface="Anantason"/>
                        </a:rPr>
                        <a:t>Spaced Repetition</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4"/>
                  </a:ext>
                </a:extLst>
              </a:tr>
              <a:tr h="715512">
                <a:tc>
                  <a:txBody>
                    <a:bodyPr/>
                    <a:lstStyle/>
                    <a:p>
                      <a:pPr algn="ctr">
                        <a:lnSpc>
                          <a:spcPts val="2099"/>
                        </a:lnSpc>
                        <a:defRPr/>
                      </a:pPr>
                      <a:r>
                        <a:rPr lang="en-US" sz="1499">
                          <a:solidFill>
                            <a:srgbClr val="000000"/>
                          </a:solidFill>
                          <a:latin typeface="Anantason"/>
                          <a:ea typeface="Anantason"/>
                          <a:cs typeface="Anantason"/>
                          <a:sym typeface="Anantason"/>
                        </a:rPr>
                        <a:t>Research 05 </a:t>
                      </a:r>
                      <a:r>
                        <a:rPr lang="en-US" sz="1499">
                          <a:solidFill>
                            <a:srgbClr val="000000"/>
                          </a:solidFill>
                          <a:latin typeface="Anantason Bold"/>
                          <a:ea typeface="Anantason Bold"/>
                          <a:cs typeface="Anantason Bold"/>
                          <a:sym typeface="Anantason Bold"/>
                        </a:rPr>
                        <a:t>[6]</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379"/>
                        </a:lnSpc>
                        <a:defRPr/>
                      </a:pPr>
                      <a:r>
                        <a:rPr lang="en-US" sz="1699">
                          <a:solidFill>
                            <a:srgbClr val="000000"/>
                          </a:solidFill>
                          <a:latin typeface="Anantason"/>
                          <a:ea typeface="Anantason"/>
                          <a:cs typeface="Anantason"/>
                          <a:sym typeface="Anantason"/>
                        </a:rPr>
                        <a:t>Feynman</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FFFFF"/>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15512">
                <a:tc>
                  <a:txBody>
                    <a:bodyPr/>
                    <a:lstStyle/>
                    <a:p>
                      <a:pPr algn="ctr">
                        <a:lnSpc>
                          <a:spcPts val="2099"/>
                        </a:lnSpc>
                        <a:defRPr/>
                      </a:pPr>
                      <a:r>
                        <a:rPr lang="en-US" sz="1499">
                          <a:solidFill>
                            <a:srgbClr val="000000"/>
                          </a:solidFill>
                          <a:latin typeface="Anantason"/>
                          <a:ea typeface="Anantason"/>
                          <a:cs typeface="Anantason"/>
                          <a:sym typeface="Anantason"/>
                        </a:rPr>
                        <a:t>Research 06</a:t>
                      </a:r>
                      <a:r>
                        <a:rPr lang="en-US" sz="1499">
                          <a:solidFill>
                            <a:srgbClr val="000000"/>
                          </a:solidFill>
                          <a:latin typeface="Anantason Bold"/>
                          <a:ea typeface="Anantason Bold"/>
                          <a:cs typeface="Anantason Bold"/>
                          <a:sym typeface="Anantason Bold"/>
                        </a:rPr>
                        <a:t> [7]</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379"/>
                        </a:lnSpc>
                        <a:defRPr/>
                      </a:pPr>
                      <a:r>
                        <a:rPr lang="en-US" sz="1699">
                          <a:solidFill>
                            <a:srgbClr val="000000"/>
                          </a:solidFill>
                          <a:latin typeface="Anantason"/>
                          <a:ea typeface="Anantason"/>
                          <a:cs typeface="Anantason"/>
                          <a:sym typeface="Anantason"/>
                        </a:rPr>
                        <a:t>Background Music</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715512">
                <a:tc>
                  <a:txBody>
                    <a:bodyPr/>
                    <a:lstStyle/>
                    <a:p>
                      <a:pPr algn="ctr">
                        <a:lnSpc>
                          <a:spcPts val="2099"/>
                        </a:lnSpc>
                        <a:defRPr/>
                      </a:pPr>
                      <a:r>
                        <a:rPr lang="en-US" sz="1499">
                          <a:solidFill>
                            <a:srgbClr val="000000"/>
                          </a:solidFill>
                          <a:latin typeface="Anantason"/>
                          <a:ea typeface="Anantason"/>
                          <a:cs typeface="Anantason"/>
                          <a:sym typeface="Anantason"/>
                        </a:rPr>
                        <a:t>Article </a:t>
                      </a:r>
                      <a:r>
                        <a:rPr lang="en-US" sz="1499">
                          <a:solidFill>
                            <a:srgbClr val="000000"/>
                          </a:solidFill>
                          <a:latin typeface="Anantason Bold"/>
                          <a:ea typeface="Anantason Bold"/>
                          <a:cs typeface="Anantason Bold"/>
                          <a:sym typeface="Anantason Bold"/>
                        </a:rPr>
                        <a:t>[8]</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379"/>
                        </a:lnSpc>
                        <a:defRPr/>
                      </a:pPr>
                      <a:r>
                        <a:rPr lang="en-US" sz="1699">
                          <a:solidFill>
                            <a:srgbClr val="000000"/>
                          </a:solidFill>
                          <a:latin typeface="Anantason"/>
                          <a:ea typeface="Anantason"/>
                          <a:cs typeface="Anantason"/>
                          <a:sym typeface="Anantason"/>
                        </a:rPr>
                        <a:t>Flowtime</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715512">
                <a:tc>
                  <a:txBody>
                    <a:bodyPr/>
                    <a:lstStyle/>
                    <a:p>
                      <a:pPr algn="ctr">
                        <a:lnSpc>
                          <a:spcPts val="2099"/>
                        </a:lnSpc>
                        <a:defRPr/>
                      </a:pPr>
                      <a:r>
                        <a:rPr lang="en-US" sz="1499">
                          <a:solidFill>
                            <a:srgbClr val="000000"/>
                          </a:solidFill>
                          <a:latin typeface="Anantason"/>
                          <a:ea typeface="Anantason"/>
                          <a:cs typeface="Anantason"/>
                          <a:sym typeface="Anantason"/>
                        </a:rPr>
                        <a:t>Video </a:t>
                      </a:r>
                      <a:r>
                        <a:rPr lang="en-US" sz="1499">
                          <a:solidFill>
                            <a:srgbClr val="000000"/>
                          </a:solidFill>
                          <a:latin typeface="Anantason Bold"/>
                          <a:ea typeface="Anantason Bold"/>
                          <a:cs typeface="Anantason Bold"/>
                          <a:sym typeface="Anantason Bold"/>
                        </a:rPr>
                        <a:t>[9]</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379"/>
                        </a:lnSpc>
                        <a:defRPr/>
                      </a:pPr>
                      <a:r>
                        <a:rPr lang="en-US" sz="1699">
                          <a:solidFill>
                            <a:srgbClr val="000000"/>
                          </a:solidFill>
                          <a:latin typeface="Anantason"/>
                          <a:ea typeface="Anantason"/>
                          <a:cs typeface="Anantason"/>
                          <a:sym typeface="Anantason"/>
                        </a:rPr>
                        <a:t>Flowtime + pomodoro</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FFFFF"/>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675643">
                <a:tc>
                  <a:txBody>
                    <a:bodyPr/>
                    <a:lstStyle/>
                    <a:p>
                      <a:pPr algn="ctr">
                        <a:lnSpc>
                          <a:spcPts val="2351"/>
                        </a:lnSpc>
                        <a:defRPr/>
                      </a:pPr>
                      <a:r>
                        <a:rPr lang="en-US" sz="1679">
                          <a:solidFill>
                            <a:srgbClr val="000000"/>
                          </a:solidFill>
                          <a:latin typeface="Muli"/>
                          <a:ea typeface="Muli"/>
                          <a:cs typeface="Muli"/>
                          <a:sym typeface="Muli"/>
                        </a:rPr>
                        <a:t>Our Solution</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Need to Choose</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extLst>
                  <a:ext uri="{0D108BD9-81ED-4DB2-BD59-A6C34878D82A}">
                    <a16:rowId xmlns:a16="http://schemas.microsoft.com/office/drawing/2014/main" val="10009"/>
                  </a:ext>
                </a:extLst>
              </a:tr>
            </a:tbl>
          </a:graphicData>
        </a:graphic>
      </p:graphicFrame>
      <p:sp>
        <p:nvSpPr>
          <p:cNvPr id="4" name="TextBox 4"/>
          <p:cNvSpPr txBox="1"/>
          <p:nvPr/>
        </p:nvSpPr>
        <p:spPr>
          <a:xfrm>
            <a:off x="1028700" y="666423"/>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Related Work</a:t>
            </a:r>
          </a:p>
        </p:txBody>
      </p:sp>
      <p:grpSp>
        <p:nvGrpSpPr>
          <p:cNvPr id="5" name="Group 5"/>
          <p:cNvGrpSpPr/>
          <p:nvPr/>
        </p:nvGrpSpPr>
        <p:grpSpPr>
          <a:xfrm>
            <a:off x="0" y="9258300"/>
            <a:ext cx="12349747" cy="738768"/>
            <a:chOff x="0" y="0"/>
            <a:chExt cx="16466330"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7" name="TextBox 7"/>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2349747" cy="738768"/>
            <a:chOff x="0" y="0"/>
            <a:chExt cx="16466330" cy="985024"/>
          </a:xfrm>
        </p:grpSpPr>
        <p:sp>
          <p:nvSpPr>
            <p:cNvPr id="3" name="Freeform 3"/>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2"/>
              <a:stretch>
                <a:fillRect/>
              </a:stretch>
            </a:blipFill>
          </p:spPr>
        </p:sp>
        <p:sp>
          <p:nvSpPr>
            <p:cNvPr id="4" name="TextBox 4"/>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
        <p:nvSpPr>
          <p:cNvPr id="5" name="TextBox 5"/>
          <p:cNvSpPr txBox="1"/>
          <p:nvPr/>
        </p:nvSpPr>
        <p:spPr>
          <a:xfrm>
            <a:off x="1028700" y="1028700"/>
            <a:ext cx="9747133" cy="1028700"/>
          </a:xfrm>
          <a:prstGeom prst="rect">
            <a:avLst/>
          </a:prstGeom>
        </p:spPr>
        <p:txBody>
          <a:bodyPr lIns="0" tIns="0" rIns="0" bIns="0" rtlCol="0" anchor="t">
            <a:spAutoFit/>
          </a:bodyPr>
          <a:lstStyle/>
          <a:p>
            <a:pPr algn="l">
              <a:lnSpc>
                <a:spcPts val="8160"/>
              </a:lnSpc>
            </a:pPr>
            <a:r>
              <a:rPr lang="en-US" sz="6800">
                <a:solidFill>
                  <a:srgbClr val="000000"/>
                </a:solidFill>
                <a:latin typeface="Anantason"/>
                <a:ea typeface="Anantason"/>
                <a:cs typeface="Anantason"/>
                <a:sym typeface="Anantason"/>
              </a:rPr>
              <a:t>Methodology</a:t>
            </a:r>
          </a:p>
        </p:txBody>
      </p:sp>
      <p:sp>
        <p:nvSpPr>
          <p:cNvPr id="6" name="Freeform 6"/>
          <p:cNvSpPr/>
          <p:nvPr/>
        </p:nvSpPr>
        <p:spPr>
          <a:xfrm>
            <a:off x="9774161" y="-4831410"/>
            <a:ext cx="9132303" cy="9906837"/>
          </a:xfrm>
          <a:custGeom>
            <a:avLst/>
            <a:gdLst/>
            <a:ahLst/>
            <a:cxnLst/>
            <a:rect l="l" t="t" r="r" b="b"/>
            <a:pathLst>
              <a:path w="9132303" h="9906837">
                <a:moveTo>
                  <a:pt x="0" y="0"/>
                </a:moveTo>
                <a:lnTo>
                  <a:pt x="9132303" y="0"/>
                </a:lnTo>
                <a:lnTo>
                  <a:pt x="9132303" y="9906837"/>
                </a:lnTo>
                <a:lnTo>
                  <a:pt x="0" y="990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21647" y="3414800"/>
            <a:ext cx="15844706" cy="4486101"/>
          </a:xfrm>
          <a:custGeom>
            <a:avLst/>
            <a:gdLst/>
            <a:ahLst/>
            <a:cxnLst/>
            <a:rect l="l" t="t" r="r" b="b"/>
            <a:pathLst>
              <a:path w="15844706" h="4486101">
                <a:moveTo>
                  <a:pt x="0" y="0"/>
                </a:moveTo>
                <a:lnTo>
                  <a:pt x="15844706" y="0"/>
                </a:lnTo>
                <a:lnTo>
                  <a:pt x="15844706" y="4486100"/>
                </a:lnTo>
                <a:lnTo>
                  <a:pt x="0" y="4486100"/>
                </a:lnTo>
                <a:lnTo>
                  <a:pt x="0" y="0"/>
                </a:lnTo>
                <a:close/>
              </a:path>
            </a:pathLst>
          </a:custGeom>
          <a:blipFill>
            <a:blip r:embed="rId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12349747" cy="738768"/>
            <a:chOff x="0" y="0"/>
            <a:chExt cx="16466330" cy="985024"/>
          </a:xfrm>
        </p:grpSpPr>
        <p:sp>
          <p:nvSpPr>
            <p:cNvPr id="3" name="Freeform 3"/>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2"/>
              <a:stretch>
                <a:fillRect/>
              </a:stretch>
            </a:blipFill>
          </p:spPr>
        </p:sp>
        <p:sp>
          <p:nvSpPr>
            <p:cNvPr id="4" name="TextBox 4"/>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
        <p:nvSpPr>
          <p:cNvPr id="5" name="Freeform 5"/>
          <p:cNvSpPr/>
          <p:nvPr/>
        </p:nvSpPr>
        <p:spPr>
          <a:xfrm>
            <a:off x="13357586" y="-5496904"/>
            <a:ext cx="9132303" cy="9906837"/>
          </a:xfrm>
          <a:custGeom>
            <a:avLst/>
            <a:gdLst/>
            <a:ahLst/>
            <a:cxnLst/>
            <a:rect l="l" t="t" r="r" b="b"/>
            <a:pathLst>
              <a:path w="9132303" h="9906837">
                <a:moveTo>
                  <a:pt x="0" y="0"/>
                </a:moveTo>
                <a:lnTo>
                  <a:pt x="9132303" y="0"/>
                </a:lnTo>
                <a:lnTo>
                  <a:pt x="9132303" y="9906838"/>
                </a:lnTo>
                <a:lnTo>
                  <a:pt x="0" y="9906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289811" y="1764881"/>
            <a:ext cx="13708378" cy="7139780"/>
          </a:xfrm>
          <a:custGeom>
            <a:avLst/>
            <a:gdLst/>
            <a:ahLst/>
            <a:cxnLst/>
            <a:rect l="l" t="t" r="r" b="b"/>
            <a:pathLst>
              <a:path w="13708378" h="7139780">
                <a:moveTo>
                  <a:pt x="0" y="0"/>
                </a:moveTo>
                <a:lnTo>
                  <a:pt x="13708378" y="0"/>
                </a:lnTo>
                <a:lnTo>
                  <a:pt x="13708378" y="7139780"/>
                </a:lnTo>
                <a:lnTo>
                  <a:pt x="0" y="7139780"/>
                </a:lnTo>
                <a:lnTo>
                  <a:pt x="0" y="0"/>
                </a:lnTo>
                <a:close/>
              </a:path>
            </a:pathLst>
          </a:custGeom>
          <a:blipFill>
            <a:blip r:embed="rId5"/>
            <a:stretch>
              <a:fillRect/>
            </a:stretch>
          </a:blipFill>
        </p:spPr>
      </p:sp>
      <p:sp>
        <p:nvSpPr>
          <p:cNvPr id="7" name="TextBox 7"/>
          <p:cNvSpPr txBox="1"/>
          <p:nvPr/>
        </p:nvSpPr>
        <p:spPr>
          <a:xfrm>
            <a:off x="748066" y="514350"/>
            <a:ext cx="9747133" cy="1028700"/>
          </a:xfrm>
          <a:prstGeom prst="rect">
            <a:avLst/>
          </a:prstGeom>
        </p:spPr>
        <p:txBody>
          <a:bodyPr lIns="0" tIns="0" rIns="0" bIns="0" rtlCol="0" anchor="t">
            <a:spAutoFit/>
          </a:bodyPr>
          <a:lstStyle/>
          <a:p>
            <a:pPr algn="l">
              <a:lnSpc>
                <a:spcPts val="8160"/>
              </a:lnSpc>
            </a:pPr>
            <a:r>
              <a:rPr lang="en-US" sz="6800">
                <a:solidFill>
                  <a:srgbClr val="000000"/>
                </a:solidFill>
                <a:latin typeface="Anantason"/>
                <a:ea typeface="Anantason"/>
                <a:cs typeface="Anantason"/>
                <a:sym typeface="Anantason"/>
              </a:rPr>
              <a:t>UI Elements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620352"/>
            <a:ext cx="12335132" cy="1104900"/>
          </a:xfrm>
          <a:prstGeom prst="rect">
            <a:avLst/>
          </a:prstGeom>
        </p:spPr>
        <p:txBody>
          <a:bodyPr lIns="0" tIns="0" rIns="0" bIns="0" rtlCol="0" anchor="t">
            <a:spAutoFit/>
          </a:bodyPr>
          <a:lstStyle/>
          <a:p>
            <a:pPr algn="l">
              <a:lnSpc>
                <a:spcPts val="8760"/>
              </a:lnSpc>
            </a:pPr>
            <a:r>
              <a:rPr lang="en-US" sz="7300">
                <a:solidFill>
                  <a:srgbClr val="000000"/>
                </a:solidFill>
                <a:latin typeface="Anantason"/>
                <a:ea typeface="Anantason"/>
                <a:cs typeface="Anantason"/>
                <a:sym typeface="Anantason"/>
              </a:rPr>
              <a:t>Technologies and Techniques </a:t>
            </a:r>
          </a:p>
        </p:txBody>
      </p:sp>
      <p:sp>
        <p:nvSpPr>
          <p:cNvPr id="3" name="Freeform 3"/>
          <p:cNvSpPr/>
          <p:nvPr/>
        </p:nvSpPr>
        <p:spPr>
          <a:xfrm>
            <a:off x="10855329" y="1581150"/>
            <a:ext cx="8526110" cy="9249232"/>
          </a:xfrm>
          <a:custGeom>
            <a:avLst/>
            <a:gdLst/>
            <a:ahLst/>
            <a:cxnLst/>
            <a:rect l="l" t="t" r="r" b="b"/>
            <a:pathLst>
              <a:path w="8526110" h="9249232">
                <a:moveTo>
                  <a:pt x="0" y="0"/>
                </a:moveTo>
                <a:lnTo>
                  <a:pt x="8526110" y="0"/>
                </a:lnTo>
                <a:lnTo>
                  <a:pt x="8526110" y="9249232"/>
                </a:lnTo>
                <a:lnTo>
                  <a:pt x="0" y="9249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1028700" y="2359934"/>
          <a:ext cx="16230600" cy="6435183"/>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1027720">
                <a:tc>
                  <a:txBody>
                    <a:bodyPr/>
                    <a:lstStyle/>
                    <a:p>
                      <a:pPr algn="ctr">
                        <a:lnSpc>
                          <a:spcPts val="3780"/>
                        </a:lnSpc>
                        <a:defRPr/>
                      </a:pPr>
                      <a:r>
                        <a:rPr lang="en-US" sz="2700">
                          <a:solidFill>
                            <a:srgbClr val="000000">
                              <a:alpha val="84706"/>
                            </a:srgbClr>
                          </a:solidFill>
                          <a:latin typeface="Muli"/>
                          <a:ea typeface="Muli"/>
                          <a:cs typeface="Muli"/>
                          <a:sym typeface="Muli"/>
                        </a:rPr>
                        <a:t>Technologies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AB8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Techniques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1FF72">
                        <a:alpha val="84706"/>
                      </a:srgbClr>
                    </a:solidFill>
                  </a:tcPr>
                </a:tc>
                <a:extLst>
                  <a:ext uri="{0D108BD9-81ED-4DB2-BD59-A6C34878D82A}">
                    <a16:rowId xmlns:a16="http://schemas.microsoft.com/office/drawing/2014/main" val="10000"/>
                  </a:ext>
                </a:extLst>
              </a:tr>
              <a:tr h="1106904">
                <a:tc>
                  <a:txBody>
                    <a:bodyPr/>
                    <a:lstStyle/>
                    <a:p>
                      <a:pPr algn="ctr">
                        <a:lnSpc>
                          <a:spcPts val="3780"/>
                        </a:lnSpc>
                        <a:defRPr/>
                      </a:pPr>
                      <a:r>
                        <a:rPr lang="en-US" sz="2700">
                          <a:solidFill>
                            <a:srgbClr val="000000">
                              <a:alpha val="84706"/>
                            </a:srgbClr>
                          </a:solidFill>
                          <a:latin typeface="Muli"/>
                          <a:ea typeface="Muli"/>
                          <a:cs typeface="Muli"/>
                          <a:sym typeface="Muli"/>
                        </a:rPr>
                        <a:t>Angular or React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Pomodoro</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1"/>
                  </a:ext>
                </a:extLst>
              </a:tr>
              <a:tr h="1027720">
                <a:tc>
                  <a:txBody>
                    <a:bodyPr/>
                    <a:lstStyle/>
                    <a:p>
                      <a:pPr algn="ctr">
                        <a:lnSpc>
                          <a:spcPts val="3780"/>
                        </a:lnSpc>
                        <a:defRPr/>
                      </a:pPr>
                      <a:r>
                        <a:rPr lang="en-US" sz="2700">
                          <a:solidFill>
                            <a:srgbClr val="000000">
                              <a:alpha val="84706"/>
                            </a:srgbClr>
                          </a:solidFill>
                          <a:latin typeface="Muli"/>
                          <a:ea typeface="Muli"/>
                          <a:cs typeface="Muli"/>
                          <a:sym typeface="Muli"/>
                        </a:rPr>
                        <a:t>Express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Flowtime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2"/>
                  </a:ext>
                </a:extLst>
              </a:tr>
              <a:tr h="1163532">
                <a:tc>
                  <a:txBody>
                    <a:bodyPr/>
                    <a:lstStyle/>
                    <a:p>
                      <a:pPr algn="ctr">
                        <a:lnSpc>
                          <a:spcPts val="3780"/>
                        </a:lnSpc>
                        <a:defRPr/>
                      </a:pPr>
                      <a:r>
                        <a:rPr lang="en-US" sz="2700">
                          <a:solidFill>
                            <a:srgbClr val="000000">
                              <a:alpha val="84706"/>
                            </a:srgbClr>
                          </a:solidFill>
                          <a:latin typeface="Muli"/>
                          <a:ea typeface="Muli"/>
                          <a:cs typeface="Muli"/>
                          <a:sym typeface="Muli"/>
                        </a:rPr>
                        <a:t>Nodejs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Feynman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3"/>
                  </a:ext>
                </a:extLst>
              </a:tr>
              <a:tr h="945775">
                <a:tc>
                  <a:txBody>
                    <a:bodyPr/>
                    <a:lstStyle/>
                    <a:p>
                      <a:pPr algn="ctr">
                        <a:lnSpc>
                          <a:spcPts val="3780"/>
                        </a:lnSpc>
                        <a:defRPr/>
                      </a:pPr>
                      <a:r>
                        <a:rPr lang="en-US" sz="2700">
                          <a:solidFill>
                            <a:srgbClr val="000000">
                              <a:alpha val="84706"/>
                            </a:srgbClr>
                          </a:solidFill>
                          <a:latin typeface="Muli"/>
                          <a:ea typeface="Muli"/>
                          <a:cs typeface="Muli"/>
                          <a:sym typeface="Muli"/>
                        </a:rPr>
                        <a:t>Mongo DB</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Spaced Repetition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4"/>
                  </a:ext>
                </a:extLst>
              </a:tr>
              <a:tr h="1163532">
                <a:tc>
                  <a:txBody>
                    <a:bodyPr/>
                    <a:lstStyle/>
                    <a:p>
                      <a:pPr algn="ctr">
                        <a:lnSpc>
                          <a:spcPts val="3780"/>
                        </a:lnSpc>
                        <a:defRPr/>
                      </a:pPr>
                      <a:r>
                        <a:rPr lang="en-US" sz="2700">
                          <a:solidFill>
                            <a:srgbClr val="000000">
                              <a:alpha val="84706"/>
                            </a:srgbClr>
                          </a:solidFill>
                          <a:latin typeface="Muli"/>
                          <a:ea typeface="Muli"/>
                          <a:cs typeface="Muli"/>
                          <a:sym typeface="Muli"/>
                        </a:rPr>
                        <a:t>Cloudanary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Mozart effect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5"/>
                  </a:ext>
                </a:extLst>
              </a:tr>
            </a:tbl>
          </a:graphicData>
        </a:graphic>
      </p:graphicFrame>
      <p:grpSp>
        <p:nvGrpSpPr>
          <p:cNvPr id="5" name="Group 5"/>
          <p:cNvGrpSpPr/>
          <p:nvPr/>
        </p:nvGrpSpPr>
        <p:grpSpPr>
          <a:xfrm>
            <a:off x="0" y="9258300"/>
            <a:ext cx="12349747" cy="738768"/>
            <a:chOff x="0" y="0"/>
            <a:chExt cx="16466330"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7" name="TextBox 7"/>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114219">
            <a:off x="13412951" y="-2418452"/>
            <a:ext cx="10182718" cy="9686310"/>
          </a:xfrm>
          <a:custGeom>
            <a:avLst/>
            <a:gdLst/>
            <a:ahLst/>
            <a:cxnLst/>
            <a:rect l="l" t="t" r="r" b="b"/>
            <a:pathLst>
              <a:path w="10182718" h="9686310">
                <a:moveTo>
                  <a:pt x="0" y="0"/>
                </a:moveTo>
                <a:lnTo>
                  <a:pt x="10182718" y="0"/>
                </a:lnTo>
                <a:lnTo>
                  <a:pt x="10182718" y="9686310"/>
                </a:lnTo>
                <a:lnTo>
                  <a:pt x="0" y="9686310"/>
                </a:lnTo>
                <a:lnTo>
                  <a:pt x="0" y="0"/>
                </a:lnTo>
                <a:close/>
              </a:path>
            </a:pathLst>
          </a:custGeom>
          <a:blipFill>
            <a:blip r:embed="rId2">
              <a:alphaModFix amt="31000"/>
            </a:blip>
            <a:stretch>
              <a:fillRect/>
            </a:stretch>
          </a:blipFill>
        </p:spPr>
      </p:sp>
      <p:sp>
        <p:nvSpPr>
          <p:cNvPr id="3" name="Freeform 3"/>
          <p:cNvSpPr/>
          <p:nvPr/>
        </p:nvSpPr>
        <p:spPr>
          <a:xfrm rot="4114219">
            <a:off x="-6074939" y="-57795"/>
            <a:ext cx="10182718" cy="9686310"/>
          </a:xfrm>
          <a:custGeom>
            <a:avLst/>
            <a:gdLst/>
            <a:ahLst/>
            <a:cxnLst/>
            <a:rect l="l" t="t" r="r" b="b"/>
            <a:pathLst>
              <a:path w="10182718" h="9686310">
                <a:moveTo>
                  <a:pt x="0" y="0"/>
                </a:moveTo>
                <a:lnTo>
                  <a:pt x="10182718" y="0"/>
                </a:lnTo>
                <a:lnTo>
                  <a:pt x="10182718" y="9686310"/>
                </a:lnTo>
                <a:lnTo>
                  <a:pt x="0" y="9686310"/>
                </a:lnTo>
                <a:lnTo>
                  <a:pt x="0" y="0"/>
                </a:lnTo>
                <a:close/>
              </a:path>
            </a:pathLst>
          </a:custGeom>
          <a:blipFill>
            <a:blip r:embed="rId2">
              <a:alphaModFix amt="31000"/>
            </a:blip>
            <a:stretch>
              <a:fillRect/>
            </a:stretch>
          </a:blipFill>
        </p:spPr>
      </p:sp>
      <p:sp>
        <p:nvSpPr>
          <p:cNvPr id="4" name="Freeform 4"/>
          <p:cNvSpPr/>
          <p:nvPr/>
        </p:nvSpPr>
        <p:spPr>
          <a:xfrm>
            <a:off x="13014845" y="560487"/>
            <a:ext cx="3283828" cy="3283828"/>
          </a:xfrm>
          <a:custGeom>
            <a:avLst/>
            <a:gdLst/>
            <a:ahLst/>
            <a:cxnLst/>
            <a:rect l="l" t="t" r="r" b="b"/>
            <a:pathLst>
              <a:path w="3283828" h="3283828">
                <a:moveTo>
                  <a:pt x="0" y="0"/>
                </a:moveTo>
                <a:lnTo>
                  <a:pt x="3283827" y="0"/>
                </a:lnTo>
                <a:lnTo>
                  <a:pt x="3283827" y="3283827"/>
                </a:lnTo>
                <a:lnTo>
                  <a:pt x="0" y="3283827"/>
                </a:lnTo>
                <a:lnTo>
                  <a:pt x="0" y="0"/>
                </a:lnTo>
                <a:close/>
              </a:path>
            </a:pathLst>
          </a:custGeom>
          <a:blipFill>
            <a:blip r:embed="rId3"/>
            <a:stretch>
              <a:fillRect/>
            </a:stretch>
          </a:blipFill>
        </p:spPr>
      </p:sp>
      <p:sp>
        <p:nvSpPr>
          <p:cNvPr id="5" name="Freeform 5"/>
          <p:cNvSpPr/>
          <p:nvPr/>
        </p:nvSpPr>
        <p:spPr>
          <a:xfrm>
            <a:off x="8408091" y="560487"/>
            <a:ext cx="3276914" cy="3283828"/>
          </a:xfrm>
          <a:custGeom>
            <a:avLst/>
            <a:gdLst/>
            <a:ahLst/>
            <a:cxnLst/>
            <a:rect l="l" t="t" r="r" b="b"/>
            <a:pathLst>
              <a:path w="3276914" h="3283828">
                <a:moveTo>
                  <a:pt x="0" y="0"/>
                </a:moveTo>
                <a:lnTo>
                  <a:pt x="3276914" y="0"/>
                </a:lnTo>
                <a:lnTo>
                  <a:pt x="3276914" y="3283827"/>
                </a:lnTo>
                <a:lnTo>
                  <a:pt x="0" y="3283827"/>
                </a:lnTo>
                <a:lnTo>
                  <a:pt x="0" y="0"/>
                </a:lnTo>
                <a:close/>
              </a:path>
            </a:pathLst>
          </a:custGeom>
          <a:blipFill>
            <a:blip r:embed="rId4"/>
            <a:stretch>
              <a:fillRect/>
            </a:stretch>
          </a:blipFill>
        </p:spPr>
      </p:sp>
      <p:sp>
        <p:nvSpPr>
          <p:cNvPr id="6" name="TextBox 6"/>
          <p:cNvSpPr txBox="1"/>
          <p:nvPr/>
        </p:nvSpPr>
        <p:spPr>
          <a:xfrm>
            <a:off x="1212327" y="928688"/>
            <a:ext cx="8373147" cy="1200150"/>
          </a:xfrm>
          <a:prstGeom prst="rect">
            <a:avLst/>
          </a:prstGeom>
        </p:spPr>
        <p:txBody>
          <a:bodyPr lIns="0" tIns="0" rIns="0" bIns="0" rtlCol="0" anchor="t">
            <a:spAutoFit/>
          </a:bodyPr>
          <a:lstStyle/>
          <a:p>
            <a:pPr algn="l">
              <a:lnSpc>
                <a:spcPts val="9480"/>
              </a:lnSpc>
            </a:pPr>
            <a:r>
              <a:rPr lang="en-US" sz="7900">
                <a:solidFill>
                  <a:srgbClr val="000000"/>
                </a:solidFill>
                <a:latin typeface="Anantason"/>
                <a:ea typeface="Anantason"/>
                <a:cs typeface="Anantason"/>
                <a:sym typeface="Anantason"/>
              </a:rPr>
              <a:t>OUR TEAM</a:t>
            </a:r>
          </a:p>
        </p:txBody>
      </p:sp>
      <p:sp>
        <p:nvSpPr>
          <p:cNvPr id="7" name="TextBox 7"/>
          <p:cNvSpPr txBox="1"/>
          <p:nvPr/>
        </p:nvSpPr>
        <p:spPr>
          <a:xfrm>
            <a:off x="1198353" y="2202401"/>
            <a:ext cx="8373147" cy="638175"/>
          </a:xfrm>
          <a:prstGeom prst="rect">
            <a:avLst/>
          </a:prstGeom>
        </p:spPr>
        <p:txBody>
          <a:bodyPr lIns="0" tIns="0" rIns="0" bIns="0" rtlCol="0" anchor="t">
            <a:spAutoFit/>
          </a:bodyPr>
          <a:lstStyle/>
          <a:p>
            <a:pPr algn="l">
              <a:lnSpc>
                <a:spcPts val="5040"/>
              </a:lnSpc>
            </a:pPr>
            <a:r>
              <a:rPr lang="en-US" sz="4200">
                <a:solidFill>
                  <a:srgbClr val="000000"/>
                </a:solidFill>
                <a:latin typeface="Anantason"/>
                <a:ea typeface="Anantason"/>
                <a:cs typeface="Anantason"/>
                <a:sym typeface="Anantason"/>
              </a:rPr>
              <a:t>24-25J-112</a:t>
            </a:r>
          </a:p>
        </p:txBody>
      </p:sp>
      <p:grpSp>
        <p:nvGrpSpPr>
          <p:cNvPr id="8" name="Group 8"/>
          <p:cNvGrpSpPr/>
          <p:nvPr/>
        </p:nvGrpSpPr>
        <p:grpSpPr>
          <a:xfrm>
            <a:off x="13273961" y="4115615"/>
            <a:ext cx="7677632" cy="1027885"/>
            <a:chOff x="0" y="0"/>
            <a:chExt cx="10236843" cy="1370513"/>
          </a:xfrm>
        </p:grpSpPr>
        <p:sp>
          <p:nvSpPr>
            <p:cNvPr id="9" name="TextBox 9"/>
            <p:cNvSpPr txBox="1"/>
            <p:nvPr/>
          </p:nvSpPr>
          <p:spPr>
            <a:xfrm>
              <a:off x="0" y="9525"/>
              <a:ext cx="10236843" cy="6889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Co-Supervisor​</a:t>
              </a:r>
            </a:p>
          </p:txBody>
        </p:sp>
        <p:sp>
          <p:nvSpPr>
            <p:cNvPr id="10" name="TextBox 10"/>
            <p:cNvSpPr txBox="1"/>
            <p:nvPr/>
          </p:nvSpPr>
          <p:spPr>
            <a:xfrm>
              <a:off x="0" y="845368"/>
              <a:ext cx="10236843" cy="525145"/>
            </a:xfrm>
            <a:prstGeom prst="rect">
              <a:avLst/>
            </a:prstGeom>
          </p:spPr>
          <p:txBody>
            <a:bodyPr lIns="0" tIns="0" rIns="0" bIns="0" rtlCol="0" anchor="t">
              <a:spAutoFit/>
            </a:bodyPr>
            <a:lstStyle/>
            <a:p>
              <a:pPr algn="l">
                <a:lnSpc>
                  <a:spcPts val="3359"/>
                </a:lnSpc>
              </a:pPr>
              <a:r>
                <a:rPr lang="en-US" sz="2399">
                  <a:solidFill>
                    <a:srgbClr val="000000"/>
                  </a:solidFill>
                  <a:latin typeface="Muli"/>
                  <a:ea typeface="Muli"/>
                  <a:cs typeface="Muli"/>
                  <a:sym typeface="Muli"/>
                </a:rPr>
                <a:t>Ms. Thilini Jayalath​</a:t>
              </a:r>
            </a:p>
          </p:txBody>
        </p:sp>
      </p:grpSp>
      <p:sp>
        <p:nvSpPr>
          <p:cNvPr id="11" name="TextBox 11"/>
          <p:cNvSpPr txBox="1"/>
          <p:nvPr/>
        </p:nvSpPr>
        <p:spPr>
          <a:xfrm>
            <a:off x="8408091" y="4125140"/>
            <a:ext cx="3621777" cy="514350"/>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0000"/>
                </a:solidFill>
                <a:latin typeface="Anantason"/>
                <a:ea typeface="Anantason"/>
                <a:cs typeface="Anantason"/>
                <a:sym typeface="Anantason"/>
              </a:rPr>
              <a:t>Supervisor</a:t>
            </a:r>
          </a:p>
        </p:txBody>
      </p:sp>
      <p:sp>
        <p:nvSpPr>
          <p:cNvPr id="12" name="TextBox 12"/>
          <p:cNvSpPr txBox="1"/>
          <p:nvPr/>
        </p:nvSpPr>
        <p:spPr>
          <a:xfrm>
            <a:off x="1311577" y="8680203"/>
            <a:ext cx="3371570" cy="497209"/>
          </a:xfrm>
          <a:prstGeom prst="rect">
            <a:avLst/>
          </a:prstGeom>
        </p:spPr>
        <p:txBody>
          <a:bodyPr lIns="0" tIns="0" rIns="0" bIns="0" rtlCol="0" anchor="t">
            <a:spAutoFit/>
          </a:bodyPr>
          <a:lstStyle/>
          <a:p>
            <a:pPr marL="0" lvl="0" indent="0" algn="l">
              <a:lnSpc>
                <a:spcPts val="3909"/>
              </a:lnSpc>
              <a:spcBef>
                <a:spcPct val="0"/>
              </a:spcBef>
            </a:pPr>
            <a:r>
              <a:rPr lang="en-US" sz="3258">
                <a:solidFill>
                  <a:srgbClr val="000000"/>
                </a:solidFill>
                <a:latin typeface="Anantason"/>
                <a:ea typeface="Anantason"/>
                <a:cs typeface="Anantason"/>
                <a:sym typeface="Anantason"/>
              </a:rPr>
              <a:t>IT21251900​</a:t>
            </a:r>
          </a:p>
        </p:txBody>
      </p:sp>
      <p:sp>
        <p:nvSpPr>
          <p:cNvPr id="13" name="TextBox 13"/>
          <p:cNvSpPr txBox="1"/>
          <p:nvPr/>
        </p:nvSpPr>
        <p:spPr>
          <a:xfrm>
            <a:off x="5772430" y="8680203"/>
            <a:ext cx="3371570" cy="497209"/>
          </a:xfrm>
          <a:prstGeom prst="rect">
            <a:avLst/>
          </a:prstGeom>
        </p:spPr>
        <p:txBody>
          <a:bodyPr lIns="0" tIns="0" rIns="0" bIns="0" rtlCol="0" anchor="t">
            <a:spAutoFit/>
          </a:bodyPr>
          <a:lstStyle/>
          <a:p>
            <a:pPr marL="0" lvl="0" indent="0" algn="l">
              <a:lnSpc>
                <a:spcPts val="3909"/>
              </a:lnSpc>
              <a:spcBef>
                <a:spcPct val="0"/>
              </a:spcBef>
            </a:pPr>
            <a:r>
              <a:rPr lang="en-US" sz="3258">
                <a:solidFill>
                  <a:srgbClr val="000000"/>
                </a:solidFill>
                <a:latin typeface="Anantason"/>
                <a:ea typeface="Anantason"/>
                <a:cs typeface="Anantason"/>
                <a:sym typeface="Anantason"/>
              </a:rPr>
              <a:t>IT21302862​</a:t>
            </a:r>
          </a:p>
        </p:txBody>
      </p:sp>
      <p:sp>
        <p:nvSpPr>
          <p:cNvPr id="14" name="TextBox 14"/>
          <p:cNvSpPr txBox="1"/>
          <p:nvPr/>
        </p:nvSpPr>
        <p:spPr>
          <a:xfrm>
            <a:off x="9902391" y="8680203"/>
            <a:ext cx="3371570" cy="497209"/>
          </a:xfrm>
          <a:prstGeom prst="rect">
            <a:avLst/>
          </a:prstGeom>
        </p:spPr>
        <p:txBody>
          <a:bodyPr lIns="0" tIns="0" rIns="0" bIns="0" rtlCol="0" anchor="t">
            <a:spAutoFit/>
          </a:bodyPr>
          <a:lstStyle/>
          <a:p>
            <a:pPr marL="0" lvl="0" indent="0" algn="l">
              <a:lnSpc>
                <a:spcPts val="3909"/>
              </a:lnSpc>
              <a:spcBef>
                <a:spcPct val="0"/>
              </a:spcBef>
            </a:pPr>
            <a:r>
              <a:rPr lang="en-US" sz="3258">
                <a:solidFill>
                  <a:srgbClr val="000000"/>
                </a:solidFill>
                <a:latin typeface="Anantason"/>
                <a:ea typeface="Anantason"/>
                <a:cs typeface="Anantason"/>
                <a:sym typeface="Anantason"/>
              </a:rPr>
              <a:t>IT21302862</a:t>
            </a:r>
          </a:p>
        </p:txBody>
      </p:sp>
      <p:sp>
        <p:nvSpPr>
          <p:cNvPr id="15" name="TextBox 15"/>
          <p:cNvSpPr txBox="1"/>
          <p:nvPr/>
        </p:nvSpPr>
        <p:spPr>
          <a:xfrm>
            <a:off x="13887730" y="8680203"/>
            <a:ext cx="3371570" cy="497209"/>
          </a:xfrm>
          <a:prstGeom prst="rect">
            <a:avLst/>
          </a:prstGeom>
        </p:spPr>
        <p:txBody>
          <a:bodyPr lIns="0" tIns="0" rIns="0" bIns="0" rtlCol="0" anchor="t">
            <a:spAutoFit/>
          </a:bodyPr>
          <a:lstStyle/>
          <a:p>
            <a:pPr marL="0" lvl="0" indent="0" algn="l">
              <a:lnSpc>
                <a:spcPts val="3909"/>
              </a:lnSpc>
              <a:spcBef>
                <a:spcPct val="0"/>
              </a:spcBef>
            </a:pPr>
            <a:r>
              <a:rPr lang="en-US" sz="3258">
                <a:solidFill>
                  <a:srgbClr val="000000"/>
                </a:solidFill>
                <a:latin typeface="Anantason"/>
                <a:ea typeface="Anantason"/>
                <a:cs typeface="Anantason"/>
                <a:sym typeface="Anantason"/>
              </a:rPr>
              <a:t>IT21360428​</a:t>
            </a:r>
          </a:p>
        </p:txBody>
      </p:sp>
      <p:sp>
        <p:nvSpPr>
          <p:cNvPr id="16" name="TextBox 16"/>
          <p:cNvSpPr txBox="1"/>
          <p:nvPr/>
        </p:nvSpPr>
        <p:spPr>
          <a:xfrm>
            <a:off x="8408091" y="4737735"/>
            <a:ext cx="3727713" cy="405765"/>
          </a:xfrm>
          <a:prstGeom prst="rect">
            <a:avLst/>
          </a:prstGeom>
        </p:spPr>
        <p:txBody>
          <a:bodyPr lIns="0" tIns="0" rIns="0" bIns="0" rtlCol="0" anchor="t">
            <a:spAutoFit/>
          </a:bodyPr>
          <a:lstStyle/>
          <a:p>
            <a:pPr algn="l">
              <a:lnSpc>
                <a:spcPts val="3359"/>
              </a:lnSpc>
            </a:pPr>
            <a:r>
              <a:rPr lang="en-US" sz="2399">
                <a:solidFill>
                  <a:srgbClr val="000000"/>
                </a:solidFill>
                <a:latin typeface="Muli"/>
                <a:ea typeface="Muli"/>
                <a:cs typeface="Muli"/>
                <a:sym typeface="Muli"/>
              </a:rPr>
              <a:t>Dr. Kalpani Manathunga</a:t>
            </a:r>
          </a:p>
        </p:txBody>
      </p:sp>
      <p:sp>
        <p:nvSpPr>
          <p:cNvPr id="17" name="TextBox 17"/>
          <p:cNvSpPr txBox="1"/>
          <p:nvPr/>
        </p:nvSpPr>
        <p:spPr>
          <a:xfrm>
            <a:off x="1311577" y="9247861"/>
            <a:ext cx="2766441" cy="371549"/>
          </a:xfrm>
          <a:prstGeom prst="rect">
            <a:avLst/>
          </a:prstGeom>
        </p:spPr>
        <p:txBody>
          <a:bodyPr lIns="0" tIns="0" rIns="0" bIns="0" rtlCol="0" anchor="t">
            <a:spAutoFit/>
          </a:bodyPr>
          <a:lstStyle/>
          <a:p>
            <a:pPr algn="l">
              <a:lnSpc>
                <a:spcPts val="3038"/>
              </a:lnSpc>
            </a:pPr>
            <a:r>
              <a:rPr lang="en-US" sz="2170">
                <a:solidFill>
                  <a:srgbClr val="000000"/>
                </a:solidFill>
                <a:latin typeface="Muli"/>
                <a:ea typeface="Muli"/>
                <a:cs typeface="Muli"/>
                <a:sym typeface="Muli"/>
              </a:rPr>
              <a:t>Rajapaksha R.M.S.D. ​</a:t>
            </a:r>
          </a:p>
        </p:txBody>
      </p:sp>
      <p:sp>
        <p:nvSpPr>
          <p:cNvPr id="18" name="TextBox 18"/>
          <p:cNvSpPr txBox="1"/>
          <p:nvPr/>
        </p:nvSpPr>
        <p:spPr>
          <a:xfrm>
            <a:off x="5772430" y="9247861"/>
            <a:ext cx="2766441" cy="371549"/>
          </a:xfrm>
          <a:prstGeom prst="rect">
            <a:avLst/>
          </a:prstGeom>
        </p:spPr>
        <p:txBody>
          <a:bodyPr lIns="0" tIns="0" rIns="0" bIns="0" rtlCol="0" anchor="t">
            <a:spAutoFit/>
          </a:bodyPr>
          <a:lstStyle/>
          <a:p>
            <a:pPr algn="l">
              <a:lnSpc>
                <a:spcPts val="3038"/>
              </a:lnSpc>
            </a:pPr>
            <a:r>
              <a:rPr lang="en-US" sz="2170">
                <a:solidFill>
                  <a:srgbClr val="000000"/>
                </a:solidFill>
                <a:latin typeface="Muli"/>
                <a:ea typeface="Muli"/>
                <a:cs typeface="Muli"/>
                <a:sym typeface="Muli"/>
              </a:rPr>
              <a:t>Sri Samadhi L.A.S.S ​</a:t>
            </a:r>
          </a:p>
        </p:txBody>
      </p:sp>
      <p:sp>
        <p:nvSpPr>
          <p:cNvPr id="19" name="TextBox 19"/>
          <p:cNvSpPr txBox="1"/>
          <p:nvPr/>
        </p:nvSpPr>
        <p:spPr>
          <a:xfrm>
            <a:off x="9902391" y="9247861"/>
            <a:ext cx="2766441" cy="371549"/>
          </a:xfrm>
          <a:prstGeom prst="rect">
            <a:avLst/>
          </a:prstGeom>
        </p:spPr>
        <p:txBody>
          <a:bodyPr lIns="0" tIns="0" rIns="0" bIns="0" rtlCol="0" anchor="t">
            <a:spAutoFit/>
          </a:bodyPr>
          <a:lstStyle/>
          <a:p>
            <a:pPr algn="l">
              <a:lnSpc>
                <a:spcPts val="3038"/>
              </a:lnSpc>
            </a:pPr>
            <a:r>
              <a:rPr lang="en-US" sz="2170">
                <a:solidFill>
                  <a:srgbClr val="000000"/>
                </a:solidFill>
                <a:latin typeface="Muli"/>
                <a:ea typeface="Muli"/>
                <a:cs typeface="Muli"/>
                <a:sym typeface="Muli"/>
              </a:rPr>
              <a:t>Peiris A.R.D.</a:t>
            </a:r>
          </a:p>
        </p:txBody>
      </p:sp>
      <p:sp>
        <p:nvSpPr>
          <p:cNvPr id="20" name="TextBox 20"/>
          <p:cNvSpPr txBox="1"/>
          <p:nvPr/>
        </p:nvSpPr>
        <p:spPr>
          <a:xfrm>
            <a:off x="13887730" y="9247861"/>
            <a:ext cx="2766441" cy="371549"/>
          </a:xfrm>
          <a:prstGeom prst="rect">
            <a:avLst/>
          </a:prstGeom>
        </p:spPr>
        <p:txBody>
          <a:bodyPr lIns="0" tIns="0" rIns="0" bIns="0" rtlCol="0" anchor="t">
            <a:spAutoFit/>
          </a:bodyPr>
          <a:lstStyle/>
          <a:p>
            <a:pPr algn="l">
              <a:lnSpc>
                <a:spcPts val="3038"/>
              </a:lnSpc>
            </a:pPr>
            <a:r>
              <a:rPr lang="en-US" sz="2170">
                <a:solidFill>
                  <a:srgbClr val="000000"/>
                </a:solidFill>
                <a:latin typeface="Muli"/>
                <a:ea typeface="Muli"/>
                <a:cs typeface="Muli"/>
                <a:sym typeface="Muli"/>
              </a:rPr>
              <a:t>Monali G.M.N.​</a:t>
            </a:r>
          </a:p>
        </p:txBody>
      </p:sp>
      <p:sp>
        <p:nvSpPr>
          <p:cNvPr id="21" name="Freeform 21"/>
          <p:cNvSpPr/>
          <p:nvPr/>
        </p:nvSpPr>
        <p:spPr>
          <a:xfrm>
            <a:off x="13887730" y="5800485"/>
            <a:ext cx="2963494" cy="2706736"/>
          </a:xfrm>
          <a:custGeom>
            <a:avLst/>
            <a:gdLst/>
            <a:ahLst/>
            <a:cxnLst/>
            <a:rect l="l" t="t" r="r" b="b"/>
            <a:pathLst>
              <a:path w="2963494" h="2706736">
                <a:moveTo>
                  <a:pt x="0" y="0"/>
                </a:moveTo>
                <a:lnTo>
                  <a:pt x="2963494" y="0"/>
                </a:lnTo>
                <a:lnTo>
                  <a:pt x="2963494" y="2706736"/>
                </a:lnTo>
                <a:lnTo>
                  <a:pt x="0" y="2706736"/>
                </a:lnTo>
                <a:lnTo>
                  <a:pt x="0" y="0"/>
                </a:lnTo>
                <a:close/>
              </a:path>
            </a:pathLst>
          </a:custGeom>
          <a:blipFill>
            <a:blip r:embed="rId5"/>
            <a:stretch>
              <a:fillRect/>
            </a:stretch>
          </a:blipFill>
        </p:spPr>
      </p:sp>
      <p:sp>
        <p:nvSpPr>
          <p:cNvPr id="22" name="Freeform 22"/>
          <p:cNvSpPr/>
          <p:nvPr/>
        </p:nvSpPr>
        <p:spPr>
          <a:xfrm>
            <a:off x="1311577" y="5800485"/>
            <a:ext cx="2858709" cy="2706736"/>
          </a:xfrm>
          <a:custGeom>
            <a:avLst/>
            <a:gdLst/>
            <a:ahLst/>
            <a:cxnLst/>
            <a:rect l="l" t="t" r="r" b="b"/>
            <a:pathLst>
              <a:path w="2858709" h="2706736">
                <a:moveTo>
                  <a:pt x="0" y="0"/>
                </a:moveTo>
                <a:lnTo>
                  <a:pt x="2858709" y="0"/>
                </a:lnTo>
                <a:lnTo>
                  <a:pt x="2858709" y="2706736"/>
                </a:lnTo>
                <a:lnTo>
                  <a:pt x="0" y="2706736"/>
                </a:lnTo>
                <a:lnTo>
                  <a:pt x="0" y="0"/>
                </a:lnTo>
                <a:close/>
              </a:path>
            </a:pathLst>
          </a:custGeom>
          <a:blipFill>
            <a:blip r:embed="rId6"/>
            <a:stretch>
              <a:fillRect l="-12502" t="-12990" r="-13444" b="-20027"/>
            </a:stretch>
          </a:blipFill>
        </p:spPr>
      </p:sp>
      <p:sp>
        <p:nvSpPr>
          <p:cNvPr id="23" name="Freeform 23"/>
          <p:cNvSpPr/>
          <p:nvPr/>
        </p:nvSpPr>
        <p:spPr>
          <a:xfrm>
            <a:off x="9902391" y="5800485"/>
            <a:ext cx="2752472" cy="2706736"/>
          </a:xfrm>
          <a:custGeom>
            <a:avLst/>
            <a:gdLst/>
            <a:ahLst/>
            <a:cxnLst/>
            <a:rect l="l" t="t" r="r" b="b"/>
            <a:pathLst>
              <a:path w="2752472" h="2706736">
                <a:moveTo>
                  <a:pt x="0" y="0"/>
                </a:moveTo>
                <a:lnTo>
                  <a:pt x="2752472" y="0"/>
                </a:lnTo>
                <a:lnTo>
                  <a:pt x="2752472" y="2706736"/>
                </a:lnTo>
                <a:lnTo>
                  <a:pt x="0" y="2706736"/>
                </a:lnTo>
                <a:lnTo>
                  <a:pt x="0" y="0"/>
                </a:lnTo>
                <a:close/>
              </a:path>
            </a:pathLst>
          </a:custGeom>
          <a:blipFill>
            <a:blip r:embed="rId7"/>
            <a:stretch>
              <a:fillRect t="-7075"/>
            </a:stretch>
          </a:blipFill>
        </p:spPr>
      </p:sp>
      <p:sp>
        <p:nvSpPr>
          <p:cNvPr id="24" name="Freeform 24"/>
          <p:cNvSpPr/>
          <p:nvPr/>
        </p:nvSpPr>
        <p:spPr>
          <a:xfrm>
            <a:off x="5772430" y="5800485"/>
            <a:ext cx="2814356" cy="2706736"/>
          </a:xfrm>
          <a:custGeom>
            <a:avLst/>
            <a:gdLst/>
            <a:ahLst/>
            <a:cxnLst/>
            <a:rect l="l" t="t" r="r" b="b"/>
            <a:pathLst>
              <a:path w="2814356" h="2706736">
                <a:moveTo>
                  <a:pt x="0" y="0"/>
                </a:moveTo>
                <a:lnTo>
                  <a:pt x="2814357" y="0"/>
                </a:lnTo>
                <a:lnTo>
                  <a:pt x="2814357" y="2706736"/>
                </a:lnTo>
                <a:lnTo>
                  <a:pt x="0" y="2706736"/>
                </a:lnTo>
                <a:lnTo>
                  <a:pt x="0" y="0"/>
                </a:lnTo>
                <a:close/>
              </a:path>
            </a:pathLst>
          </a:custGeom>
          <a:blipFill>
            <a:blip r:embed="rId8"/>
            <a:stretch>
              <a:fillRect l="-6085" t="-29581" r="-5017" b="-24356"/>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604511"/>
            <a:ext cx="9747133" cy="971550"/>
          </a:xfrm>
          <a:prstGeom prst="rect">
            <a:avLst/>
          </a:prstGeom>
        </p:spPr>
        <p:txBody>
          <a:bodyPr lIns="0" tIns="0" rIns="0" bIns="0" rtlCol="0" anchor="t">
            <a:spAutoFit/>
          </a:bodyPr>
          <a:lstStyle/>
          <a:p>
            <a:pPr algn="l">
              <a:lnSpc>
                <a:spcPts val="7680"/>
              </a:lnSpc>
            </a:pPr>
            <a:r>
              <a:rPr lang="en-US" sz="6400">
                <a:solidFill>
                  <a:srgbClr val="000000"/>
                </a:solidFill>
                <a:latin typeface="Anantason"/>
                <a:ea typeface="Anantason"/>
                <a:cs typeface="Anantason"/>
                <a:sym typeface="Anantason"/>
              </a:rPr>
              <a:t>Requirments</a:t>
            </a:r>
          </a:p>
        </p:txBody>
      </p:sp>
      <p:graphicFrame>
        <p:nvGraphicFramePr>
          <p:cNvPr id="4" name="Table 4"/>
          <p:cNvGraphicFramePr>
            <a:graphicFrameLocks noGrp="1"/>
          </p:cNvGraphicFramePr>
          <p:nvPr/>
        </p:nvGraphicFramePr>
        <p:xfrm>
          <a:off x="1057275" y="2431545"/>
          <a:ext cx="16202024" cy="6199292"/>
        </p:xfrm>
        <a:graphic>
          <a:graphicData uri="http://schemas.openxmlformats.org/drawingml/2006/table">
            <a:tbl>
              <a:tblPr/>
              <a:tblGrid>
                <a:gridCol w="8101012">
                  <a:extLst>
                    <a:ext uri="{9D8B030D-6E8A-4147-A177-3AD203B41FA5}">
                      <a16:colId xmlns:a16="http://schemas.microsoft.com/office/drawing/2014/main" val="20000"/>
                    </a:ext>
                  </a:extLst>
                </a:gridCol>
                <a:gridCol w="8101012">
                  <a:extLst>
                    <a:ext uri="{9D8B030D-6E8A-4147-A177-3AD203B41FA5}">
                      <a16:colId xmlns:a16="http://schemas.microsoft.com/office/drawing/2014/main" val="20001"/>
                    </a:ext>
                  </a:extLst>
                </a:gridCol>
              </a:tblGrid>
              <a:tr h="1313054">
                <a:tc>
                  <a:txBody>
                    <a:bodyPr/>
                    <a:lstStyle/>
                    <a:p>
                      <a:pPr algn="ctr">
                        <a:lnSpc>
                          <a:spcPts val="4200"/>
                        </a:lnSpc>
                        <a:defRPr/>
                      </a:pPr>
                      <a:r>
                        <a:rPr lang="en-US" sz="3000">
                          <a:solidFill>
                            <a:srgbClr val="000000"/>
                          </a:solidFill>
                          <a:latin typeface="Anantason"/>
                          <a:ea typeface="Anantason"/>
                          <a:cs typeface="Anantason"/>
                          <a:sym typeface="Anantason"/>
                        </a:rPr>
                        <a:t>Functional</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tc>
                  <a:txBody>
                    <a:bodyPr/>
                    <a:lstStyle/>
                    <a:p>
                      <a:pPr algn="ctr">
                        <a:lnSpc>
                          <a:spcPts val="4200"/>
                        </a:lnSpc>
                        <a:defRPr/>
                      </a:pPr>
                      <a:r>
                        <a:rPr lang="en-US" sz="3000">
                          <a:solidFill>
                            <a:srgbClr val="000000"/>
                          </a:solidFill>
                          <a:latin typeface="Anantason"/>
                          <a:ea typeface="Anantason"/>
                          <a:cs typeface="Anantason"/>
                          <a:sym typeface="Anantason"/>
                        </a:rPr>
                        <a:t>Non Functional</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extLst>
                  <a:ext uri="{0D108BD9-81ED-4DB2-BD59-A6C34878D82A}">
                    <a16:rowId xmlns:a16="http://schemas.microsoft.com/office/drawing/2014/main" val="10000"/>
                  </a:ext>
                </a:extLst>
              </a:tr>
              <a:tr h="4886238">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Study Techniques Integration</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Display Course Contents</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Customizable Layouts</a:t>
                      </a:r>
                    </a:p>
                    <a:p>
                      <a:pPr algn="l">
                        <a:lnSpc>
                          <a:spcPts val="3919"/>
                        </a:lnSpc>
                      </a:pPr>
                      <a:endParaRPr lang="en-US" sz="2799">
                        <a:solidFill>
                          <a:srgbClr val="000000"/>
                        </a:solidFill>
                        <a:latin typeface="Muli"/>
                        <a:ea typeface="Muli"/>
                        <a:cs typeface="Muli"/>
                        <a:sym typeface="Muli"/>
                      </a:endParaRP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Usability</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Performance</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Optimization</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Scalability</a:t>
                      </a:r>
                    </a:p>
                    <a:p>
                      <a:pPr algn="l">
                        <a:lnSpc>
                          <a:spcPts val="3919"/>
                        </a:lnSpc>
                      </a:pPr>
                      <a:endParaRPr lang="en-US" sz="2799">
                        <a:solidFill>
                          <a:srgbClr val="000000"/>
                        </a:solidFill>
                        <a:latin typeface="Muli"/>
                        <a:ea typeface="Muli"/>
                        <a:cs typeface="Muli"/>
                        <a:sym typeface="Muli"/>
                      </a:endParaRP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bl>
          </a:graphicData>
        </a:graphic>
      </p:graphicFrame>
      <p:grpSp>
        <p:nvGrpSpPr>
          <p:cNvPr id="5" name="Group 5"/>
          <p:cNvGrpSpPr/>
          <p:nvPr/>
        </p:nvGrpSpPr>
        <p:grpSpPr>
          <a:xfrm>
            <a:off x="0" y="9258300"/>
            <a:ext cx="12349747" cy="738768"/>
            <a:chOff x="0" y="0"/>
            <a:chExt cx="16466330"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7" name="TextBox 7"/>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218506" y="-2587409"/>
            <a:ext cx="8956428" cy="9224785"/>
          </a:xfrm>
          <a:custGeom>
            <a:avLst/>
            <a:gdLst/>
            <a:ahLst/>
            <a:cxnLst/>
            <a:rect l="l" t="t" r="r" b="b"/>
            <a:pathLst>
              <a:path w="8956428" h="9224785">
                <a:moveTo>
                  <a:pt x="0" y="0"/>
                </a:moveTo>
                <a:lnTo>
                  <a:pt x="8956428" y="0"/>
                </a:lnTo>
                <a:lnTo>
                  <a:pt x="8956428" y="9224785"/>
                </a:lnTo>
                <a:lnTo>
                  <a:pt x="0" y="9224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258300"/>
            <a:ext cx="12349747" cy="738768"/>
            <a:chOff x="0" y="0"/>
            <a:chExt cx="16466330"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
        <p:nvSpPr>
          <p:cNvPr id="6" name="Freeform 6"/>
          <p:cNvSpPr/>
          <p:nvPr/>
        </p:nvSpPr>
        <p:spPr>
          <a:xfrm>
            <a:off x="3737922" y="576981"/>
            <a:ext cx="13521378" cy="8385599"/>
          </a:xfrm>
          <a:custGeom>
            <a:avLst/>
            <a:gdLst/>
            <a:ahLst/>
            <a:cxnLst/>
            <a:rect l="l" t="t" r="r" b="b"/>
            <a:pathLst>
              <a:path w="13521378" h="8385599">
                <a:moveTo>
                  <a:pt x="0" y="0"/>
                </a:moveTo>
                <a:lnTo>
                  <a:pt x="13521378" y="0"/>
                </a:lnTo>
                <a:lnTo>
                  <a:pt x="13521378" y="8385599"/>
                </a:lnTo>
                <a:lnTo>
                  <a:pt x="0" y="8385599"/>
                </a:lnTo>
                <a:lnTo>
                  <a:pt x="0" y="0"/>
                </a:lnTo>
                <a:close/>
              </a:path>
            </a:pathLst>
          </a:custGeom>
          <a:blipFill>
            <a:blip r:embed="rId5"/>
            <a:stretch>
              <a:fillRect/>
            </a:stretch>
          </a:blipFill>
        </p:spPr>
      </p:sp>
      <p:sp>
        <p:nvSpPr>
          <p:cNvPr id="7" name="TextBox 7"/>
          <p:cNvSpPr txBox="1"/>
          <p:nvPr/>
        </p:nvSpPr>
        <p:spPr>
          <a:xfrm>
            <a:off x="1028700" y="7523201"/>
            <a:ext cx="575724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Work breakdown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218506" y="-2587409"/>
            <a:ext cx="8956428" cy="9224785"/>
          </a:xfrm>
          <a:custGeom>
            <a:avLst/>
            <a:gdLst/>
            <a:ahLst/>
            <a:cxnLst/>
            <a:rect l="l" t="t" r="r" b="b"/>
            <a:pathLst>
              <a:path w="8956428" h="9224785">
                <a:moveTo>
                  <a:pt x="0" y="0"/>
                </a:moveTo>
                <a:lnTo>
                  <a:pt x="8956428" y="0"/>
                </a:lnTo>
                <a:lnTo>
                  <a:pt x="8956428" y="9224785"/>
                </a:lnTo>
                <a:lnTo>
                  <a:pt x="0" y="9224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258300"/>
            <a:ext cx="12349747" cy="738768"/>
            <a:chOff x="0" y="0"/>
            <a:chExt cx="16466330"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
        <p:nvSpPr>
          <p:cNvPr id="6" name="Freeform 6"/>
          <p:cNvSpPr/>
          <p:nvPr/>
        </p:nvSpPr>
        <p:spPr>
          <a:xfrm>
            <a:off x="771589" y="886894"/>
            <a:ext cx="15565312" cy="7624029"/>
          </a:xfrm>
          <a:custGeom>
            <a:avLst/>
            <a:gdLst/>
            <a:ahLst/>
            <a:cxnLst/>
            <a:rect l="l" t="t" r="r" b="b"/>
            <a:pathLst>
              <a:path w="15565312" h="7624029">
                <a:moveTo>
                  <a:pt x="0" y="0"/>
                </a:moveTo>
                <a:lnTo>
                  <a:pt x="15565313" y="0"/>
                </a:lnTo>
                <a:lnTo>
                  <a:pt x="15565313" y="7624029"/>
                </a:lnTo>
                <a:lnTo>
                  <a:pt x="0" y="7624029"/>
                </a:lnTo>
                <a:lnTo>
                  <a:pt x="0" y="0"/>
                </a:lnTo>
                <a:close/>
              </a:path>
            </a:pathLst>
          </a:custGeom>
          <a:blipFill>
            <a:blip r:embed="rId5"/>
            <a:stretch>
              <a:fillRect/>
            </a:stretch>
          </a:blipFill>
          <a:ln cap="sq">
            <a:noFill/>
            <a:prstDash val="solid"/>
            <a:miter/>
          </a:ln>
        </p:spPr>
      </p:sp>
      <p:sp>
        <p:nvSpPr>
          <p:cNvPr id="7" name="TextBox 7"/>
          <p:cNvSpPr txBox="1"/>
          <p:nvPr/>
        </p:nvSpPr>
        <p:spPr>
          <a:xfrm rot="5400000">
            <a:off x="14380675" y="2944301"/>
            <a:ext cx="575724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Gantt Chart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graphicFrame>
        <p:nvGraphicFramePr>
          <p:cNvPr id="3" name="Table 3"/>
          <p:cNvGraphicFramePr>
            <a:graphicFrameLocks noGrp="1"/>
          </p:cNvGraphicFramePr>
          <p:nvPr/>
        </p:nvGraphicFramePr>
        <p:xfrm>
          <a:off x="541886" y="590501"/>
          <a:ext cx="14878285" cy="8462645"/>
        </p:xfrm>
        <a:graphic>
          <a:graphicData uri="http://schemas.openxmlformats.org/drawingml/2006/table">
            <a:tbl>
              <a:tblPr/>
              <a:tblGrid>
                <a:gridCol w="1025536">
                  <a:extLst>
                    <a:ext uri="{9D8B030D-6E8A-4147-A177-3AD203B41FA5}">
                      <a16:colId xmlns:a16="http://schemas.microsoft.com/office/drawing/2014/main" val="20000"/>
                    </a:ext>
                  </a:extLst>
                </a:gridCol>
                <a:gridCol w="13852749">
                  <a:extLst>
                    <a:ext uri="{9D8B030D-6E8A-4147-A177-3AD203B41FA5}">
                      <a16:colId xmlns:a16="http://schemas.microsoft.com/office/drawing/2014/main" val="20001"/>
                    </a:ext>
                  </a:extLst>
                </a:gridCol>
              </a:tblGrid>
              <a:tr h="1078105">
                <a:tc>
                  <a:txBody>
                    <a:bodyPr/>
                    <a:lstStyle/>
                    <a:p>
                      <a:pPr algn="ctr">
                        <a:lnSpc>
                          <a:spcPts val="1959"/>
                        </a:lnSpc>
                        <a:defRPr/>
                      </a:pPr>
                      <a:r>
                        <a:rPr lang="en-US" sz="1399">
                          <a:solidFill>
                            <a:srgbClr val="000000"/>
                          </a:solidFill>
                          <a:latin typeface="Anantason Bold"/>
                          <a:ea typeface="Anantason Bold"/>
                          <a:cs typeface="Anantason Bold"/>
                          <a:sym typeface="Anantason Bold"/>
                        </a:rPr>
                        <a:t>[ 1 ]</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tc>
                  <a:txBody>
                    <a:bodyPr/>
                    <a:lstStyle/>
                    <a:p>
                      <a:pPr algn="l">
                        <a:lnSpc>
                          <a:spcPts val="1959"/>
                        </a:lnSpc>
                        <a:defRPr/>
                      </a:pPr>
                      <a:r>
                        <a:rPr lang="en-US" sz="1399">
                          <a:solidFill>
                            <a:srgbClr val="000000"/>
                          </a:solidFill>
                          <a:latin typeface="Muli Bold"/>
                          <a:ea typeface="Muli Bold"/>
                          <a:cs typeface="Muli Bold"/>
                          <a:sym typeface="Muli Bold"/>
                          <a:hlinkClick r:id="rId3" tooltip="https://www.researchgate.net/publication/362438681_Implementing_Artificial_Intelligence_Chatbot_in_Moodle_Learning_Management_System"/>
                        </a:rPr>
                        <a:t>Dahal, N., &amp; Manandhar, N. K. (2024). The reality of e-Learning: Success and failure of learning management system. Advances in Mobile Learning Educational Research, 4(1), 903-910. </a:t>
                      </a:r>
                      <a:r>
                        <a:rPr lang="en-US" sz="1399" u="sng">
                          <a:solidFill>
                            <a:srgbClr val="000000"/>
                          </a:solidFill>
                          <a:latin typeface="Muli Bold"/>
                          <a:ea typeface="Muli Bold"/>
                          <a:cs typeface="Muli Bold"/>
                          <a:sym typeface="Muli Bold"/>
                          <a:hlinkClick r:id="rId3" tooltip="https://www.researchgate.net/publication/362438681_Implementing_Artificial_Intelligence_Chatbot_in_Moodle_Learning_Management_System"/>
                        </a:rPr>
                        <a:t>Shilowaras, Mahendran &amp; Nor Amizam, Jusoh. (2022). Implementing Artificial Intelligence Chatbot in Moodle Learning Management System. Engineering, Agriculture, Science and Technology Journal</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78105">
                <a:tc>
                  <a:txBody>
                    <a:bodyPr/>
                    <a:lstStyle/>
                    <a:p>
                      <a:pPr algn="ctr">
                        <a:lnSpc>
                          <a:spcPts val="1959"/>
                        </a:lnSpc>
                        <a:defRPr/>
                      </a:pPr>
                      <a:r>
                        <a:rPr lang="en-US" sz="1399">
                          <a:solidFill>
                            <a:srgbClr val="000000"/>
                          </a:solidFill>
                          <a:latin typeface="Anantason Bold"/>
                          <a:ea typeface="Anantason Bold"/>
                          <a:cs typeface="Anantason Bold"/>
                          <a:sym typeface="Anantason Bold"/>
                        </a:rPr>
                        <a:t>[ 2 ]</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tc>
                  <a:txBody>
                    <a:bodyPr/>
                    <a:lstStyle/>
                    <a:p>
                      <a:pPr algn="l">
                        <a:lnSpc>
                          <a:spcPts val="1959"/>
                        </a:lnSpc>
                        <a:defRPr/>
                      </a:pPr>
                      <a:r>
                        <a:rPr lang="en-US" sz="1399">
                          <a:solidFill>
                            <a:srgbClr val="000000"/>
                          </a:solidFill>
                          <a:latin typeface="Muli Bold"/>
                          <a:ea typeface="Muli Bold"/>
                          <a:cs typeface="Muli Bold"/>
                          <a:sym typeface="Muli Bold"/>
                        </a:rPr>
                        <a:t>Arazo, Erika and Durana, Ma. Robelene and Umali, Abegail and Almazan, Rona Christina, Online Learning Self-Efficacy as Correlates to Academic Procrastination among Pre-Service Teachers (May 16, 2023). International Journal of Scientific and Management Research. 6(5) 171-187. </a:t>
                      </a:r>
                      <a:r>
                        <a:rPr lang="en-US" sz="1399" u="sng">
                          <a:solidFill>
                            <a:srgbClr val="000000"/>
                          </a:solidFill>
                          <a:latin typeface="Muli Bold"/>
                          <a:ea typeface="Muli Bold"/>
                          <a:cs typeface="Muli Bold"/>
                          <a:sym typeface="Muli Bold"/>
                          <a:hlinkClick r:id="rId4" tooltip="http://doi.org/10.37502/IJSMR.2023.6508"/>
                        </a:rPr>
                        <a:t>http://doi.org/10.37502/IJSMR.2023.6508</a:t>
                      </a:r>
                      <a:r>
                        <a:rPr lang="en-US" sz="1399">
                          <a:solidFill>
                            <a:srgbClr val="000000"/>
                          </a:solidFill>
                          <a:latin typeface="Muli Bold"/>
                          <a:ea typeface="Muli Bold"/>
                          <a:cs typeface="Muli Bold"/>
                          <a:sym typeface="Muli Bold"/>
                        </a:rPr>
                        <a:t>, Available at SSRN: </a:t>
                      </a:r>
                      <a:r>
                        <a:rPr lang="en-US" sz="1399" u="sng">
                          <a:solidFill>
                            <a:srgbClr val="000000"/>
                          </a:solidFill>
                          <a:latin typeface="Muli Bold"/>
                          <a:ea typeface="Muli Bold"/>
                          <a:cs typeface="Muli Bold"/>
                          <a:sym typeface="Muli Bold"/>
                          <a:hlinkClick r:id="rId5" tooltip="https://ssrn.com/abstract=4454770"/>
                        </a:rPr>
                        <a:t>https://ssrn.com/abstract=4454770</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78105">
                <a:tc>
                  <a:txBody>
                    <a:bodyPr/>
                    <a:lstStyle/>
                    <a:p>
                      <a:pPr algn="ctr">
                        <a:lnSpc>
                          <a:spcPts val="1959"/>
                        </a:lnSpc>
                        <a:defRPr/>
                      </a:pPr>
                      <a:r>
                        <a:rPr lang="en-US" sz="1399">
                          <a:solidFill>
                            <a:srgbClr val="000000"/>
                          </a:solidFill>
                          <a:latin typeface="Anantason Bold"/>
                          <a:ea typeface="Anantason Bold"/>
                          <a:cs typeface="Anantason Bold"/>
                          <a:sym typeface="Anantason Bold"/>
                        </a:rPr>
                        <a:t>[ 3 ]</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tc>
                  <a:txBody>
                    <a:bodyPr/>
                    <a:lstStyle/>
                    <a:p>
                      <a:pPr algn="l">
                        <a:lnSpc>
                          <a:spcPts val="1959"/>
                        </a:lnSpc>
                        <a:defRPr/>
                      </a:pPr>
                      <a:r>
                        <a:rPr lang="en-US" sz="1399">
                          <a:solidFill>
                            <a:srgbClr val="000000"/>
                          </a:solidFill>
                          <a:latin typeface="Muli Bold"/>
                          <a:ea typeface="Muli Bold"/>
                          <a:cs typeface="Muli Bold"/>
                          <a:sym typeface="Muli Bold"/>
                        </a:rPr>
                        <a:t>Almalki, K., Alharbi, O., Al-Ahmadi, W., Aljohani, M. (2020). Anti-procrastination Online Tool for Graduate Students Based on the Pomodoro Technique. In: Zaphiris, P., Ioannou, A. (eds) Learning and Collaboration Technologies. Human and Technology Ecosystems. HCII 2020. Lecture Notes in Computer Science(), vol 12206. Springer, Cham. </a:t>
                      </a:r>
                      <a:r>
                        <a:rPr lang="en-US" sz="1399" u="sng">
                          <a:solidFill>
                            <a:srgbClr val="000000"/>
                          </a:solidFill>
                          <a:latin typeface="Muli Bold"/>
                          <a:ea typeface="Muli Bold"/>
                          <a:cs typeface="Muli Bold"/>
                          <a:sym typeface="Muli Bold"/>
                          <a:hlinkClick r:id="rId6" tooltip="https://doi.org/10.1007/978-3-030-50506-6_10"/>
                        </a:rPr>
                        <a:t>https://doi.org/10.1007/978-3-030-50506-6_10</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78105">
                <a:tc>
                  <a:txBody>
                    <a:bodyPr/>
                    <a:lstStyle/>
                    <a:p>
                      <a:pPr algn="ctr">
                        <a:lnSpc>
                          <a:spcPts val="1959"/>
                        </a:lnSpc>
                        <a:defRPr/>
                      </a:pPr>
                      <a:r>
                        <a:rPr lang="en-US" sz="1399">
                          <a:solidFill>
                            <a:srgbClr val="000000"/>
                          </a:solidFill>
                          <a:latin typeface="Anantason Bold"/>
                          <a:ea typeface="Anantason Bold"/>
                          <a:cs typeface="Anantason Bold"/>
                          <a:sym typeface="Anantason Bold"/>
                        </a:rPr>
                        <a:t>[ 4 ]</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tc>
                  <a:txBody>
                    <a:bodyPr/>
                    <a:lstStyle/>
                    <a:p>
                      <a:pPr algn="l">
                        <a:lnSpc>
                          <a:spcPts val="1959"/>
                        </a:lnSpc>
                        <a:defRPr/>
                      </a:pPr>
                      <a:r>
                        <a:rPr lang="en-US" sz="1399">
                          <a:solidFill>
                            <a:srgbClr val="000000"/>
                          </a:solidFill>
                          <a:latin typeface="Muli Bold"/>
                          <a:ea typeface="Muli Bold"/>
                          <a:cs typeface="Muli Bold"/>
                          <a:sym typeface="Muli Bold"/>
                        </a:rPr>
                        <a:t>Almalki, K., Alharbi, O., Al-Ahmadi, W., Aljohani, M. (2020). Anti-procrastination Online Tool for Graduate Students Based on the Pomodoro Technique. In: Zaphiris, P., Ioannou, A. (eds) Learning and Collaboration Technologies. Human and Technology Ecosystems. HCII 2020. Lecture Notes in Computer Science(), vol 12206. Springer, Cham. </a:t>
                      </a:r>
                      <a:r>
                        <a:rPr lang="en-US" sz="1399" u="sng">
                          <a:solidFill>
                            <a:srgbClr val="000000"/>
                          </a:solidFill>
                          <a:latin typeface="Muli Bold"/>
                          <a:ea typeface="Muli Bold"/>
                          <a:cs typeface="Muli Bold"/>
                          <a:sym typeface="Muli Bold"/>
                          <a:hlinkClick r:id="rId6" tooltip="https://doi.org/10.1007/978-3-030-50506-6_10"/>
                        </a:rPr>
                        <a:t>https://doi.org/10.1007/978-3-030-50506-6_10</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30045">
                <a:tc>
                  <a:txBody>
                    <a:bodyPr/>
                    <a:lstStyle/>
                    <a:p>
                      <a:pPr algn="ctr">
                        <a:lnSpc>
                          <a:spcPts val="1959"/>
                        </a:lnSpc>
                        <a:defRPr/>
                      </a:pPr>
                      <a:r>
                        <a:rPr lang="en-US" sz="1399">
                          <a:solidFill>
                            <a:srgbClr val="000000"/>
                          </a:solidFill>
                          <a:latin typeface="Anantason Bold"/>
                          <a:ea typeface="Anantason Bold"/>
                          <a:cs typeface="Anantason Bold"/>
                          <a:sym typeface="Anantason Bold"/>
                        </a:rPr>
                        <a:t>[ 5 ]</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tc>
                  <a:txBody>
                    <a:bodyPr/>
                    <a:lstStyle/>
                    <a:p>
                      <a:pPr algn="l">
                        <a:lnSpc>
                          <a:spcPts val="1959"/>
                        </a:lnSpc>
                        <a:defRPr/>
                      </a:pPr>
                      <a:r>
                        <a:rPr lang="en-US" sz="1399">
                          <a:solidFill>
                            <a:srgbClr val="000000"/>
                          </a:solidFill>
                          <a:latin typeface="Muli Bold"/>
                          <a:ea typeface="Muli Bold"/>
                          <a:cs typeface="Muli Bold"/>
                          <a:sym typeface="Muli Bold"/>
                        </a:rPr>
                        <a:t>Kang, S. H. K. (2016). Spaced Repetition Promotes Efficient and Effective Learning: Policy Implications for Instruction. Policy Insights from the Behavioral and Brain Sciences, 3(1), 12-19. </a:t>
                      </a:r>
                      <a:r>
                        <a:rPr lang="en-US" sz="1399" u="sng">
                          <a:solidFill>
                            <a:srgbClr val="000000"/>
                          </a:solidFill>
                          <a:latin typeface="Muli Bold"/>
                          <a:ea typeface="Muli Bold"/>
                          <a:cs typeface="Muli Bold"/>
                          <a:sym typeface="Muli Bold"/>
                          <a:hlinkClick r:id="rId7" tooltip="https://doi.org/10.1177/2372732215624708"/>
                        </a:rPr>
                        <a:t>https://doi.org/10.1177/2372732215624708</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30045">
                <a:tc>
                  <a:txBody>
                    <a:bodyPr/>
                    <a:lstStyle/>
                    <a:p>
                      <a:pPr algn="ctr">
                        <a:lnSpc>
                          <a:spcPts val="1959"/>
                        </a:lnSpc>
                        <a:defRPr/>
                      </a:pPr>
                      <a:r>
                        <a:rPr lang="en-US" sz="1399">
                          <a:solidFill>
                            <a:srgbClr val="000000"/>
                          </a:solidFill>
                          <a:latin typeface="Anantason Bold"/>
                          <a:ea typeface="Anantason Bold"/>
                          <a:cs typeface="Anantason Bold"/>
                          <a:sym typeface="Anantason Bold"/>
                        </a:rPr>
                        <a:t>[ 6 ]</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tc>
                  <a:txBody>
                    <a:bodyPr/>
                    <a:lstStyle/>
                    <a:p>
                      <a:pPr algn="l">
                        <a:lnSpc>
                          <a:spcPts val="1959"/>
                        </a:lnSpc>
                        <a:defRPr/>
                      </a:pPr>
                      <a:r>
                        <a:rPr lang="en-US" sz="1399">
                          <a:solidFill>
                            <a:srgbClr val="000000"/>
                          </a:solidFill>
                          <a:latin typeface="Muli Bold"/>
                          <a:ea typeface="Muli Bold"/>
                          <a:cs typeface="Muli Bold"/>
                          <a:sym typeface="Muli Bold"/>
                        </a:rPr>
                        <a:t>Reyes, E. P., Blanco, R. M. F. L., Doroon, D. R. L., Limana, J. L. B., &amp; Torcende, A. M. A. (2021). Feynman Technique as a Heutagogical Learning Strategy for Independent and Remote Learning. Recoletos Multidisciplinary Research Journal, 9(2), 1–13. </a:t>
                      </a:r>
                      <a:r>
                        <a:rPr lang="en-US" sz="1399" u="sng">
                          <a:solidFill>
                            <a:srgbClr val="000000"/>
                          </a:solidFill>
                          <a:latin typeface="Muli Bold"/>
                          <a:ea typeface="Muli Bold"/>
                          <a:cs typeface="Muli Bold"/>
                          <a:sym typeface="Muli Bold"/>
                          <a:hlinkClick r:id="rId8" tooltip="https://doi.org/10.32871/rmrj2109.02.06"/>
                        </a:rPr>
                        <a:t>https://doi.org/10.32871/rmrj2109.02.06</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30045">
                <a:tc>
                  <a:txBody>
                    <a:bodyPr/>
                    <a:lstStyle/>
                    <a:p>
                      <a:pPr algn="ctr">
                        <a:lnSpc>
                          <a:spcPts val="1959"/>
                        </a:lnSpc>
                        <a:defRPr/>
                      </a:pPr>
                      <a:r>
                        <a:rPr lang="en-US" sz="1399">
                          <a:solidFill>
                            <a:srgbClr val="000000"/>
                          </a:solidFill>
                          <a:latin typeface="Anantason Bold"/>
                          <a:ea typeface="Anantason Bold"/>
                          <a:cs typeface="Anantason Bold"/>
                          <a:sym typeface="Anantason Bold"/>
                        </a:rPr>
                        <a:t>[ 7 ]</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tc>
                  <a:txBody>
                    <a:bodyPr/>
                    <a:lstStyle/>
                    <a:p>
                      <a:pPr algn="l">
                        <a:lnSpc>
                          <a:spcPts val="1959"/>
                        </a:lnSpc>
                        <a:defRPr/>
                      </a:pPr>
                      <a:r>
                        <a:rPr lang="en-US" sz="1399">
                          <a:solidFill>
                            <a:srgbClr val="000000"/>
                          </a:solidFill>
                          <a:latin typeface="Muli Bold"/>
                          <a:ea typeface="Muli Bold"/>
                          <a:cs typeface="Muli Bold"/>
                          <a:sym typeface="Muli Bold"/>
                        </a:rPr>
                        <a:t>Angel, L. A., Polzella, D. J., &amp; Elvers, G. C. (2010). Background Music and Cognitive Performance. Perceptual and Motor Skills, 110(3_suppl), 1059-1064. </a:t>
                      </a:r>
                      <a:r>
                        <a:rPr lang="en-US" sz="1399" u="sng">
                          <a:solidFill>
                            <a:srgbClr val="000000"/>
                          </a:solidFill>
                          <a:latin typeface="Muli Bold"/>
                          <a:ea typeface="Muli Bold"/>
                          <a:cs typeface="Muli Bold"/>
                          <a:sym typeface="Muli Bold"/>
                          <a:hlinkClick r:id="rId9" tooltip="https://doi.org/10.2466/pms.110.C.1059-1064"/>
                        </a:rPr>
                        <a:t>https://doi.org/10.2466/pms.110.C.1059-1064</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830045">
                <a:tc>
                  <a:txBody>
                    <a:bodyPr/>
                    <a:lstStyle/>
                    <a:p>
                      <a:pPr algn="ctr">
                        <a:lnSpc>
                          <a:spcPts val="1959"/>
                        </a:lnSpc>
                        <a:defRPr/>
                      </a:pPr>
                      <a:r>
                        <a:rPr lang="en-US" sz="1399">
                          <a:solidFill>
                            <a:srgbClr val="000000"/>
                          </a:solidFill>
                          <a:latin typeface="Anantason Bold"/>
                          <a:ea typeface="Anantason Bold"/>
                          <a:cs typeface="Anantason Bold"/>
                          <a:sym typeface="Anantason Bold"/>
                        </a:rPr>
                        <a:t>[ 8 ]</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tc>
                  <a:txBody>
                    <a:bodyPr/>
                    <a:lstStyle/>
                    <a:p>
                      <a:pPr algn="l">
                        <a:lnSpc>
                          <a:spcPts val="1959"/>
                        </a:lnSpc>
                        <a:defRPr/>
                      </a:pPr>
                      <a:r>
                        <a:rPr lang="en-US" sz="1399">
                          <a:solidFill>
                            <a:srgbClr val="000000"/>
                          </a:solidFill>
                          <a:latin typeface="Muli Bold"/>
                          <a:ea typeface="Muli Bold"/>
                          <a:cs typeface="Muli Bold"/>
                          <a:sym typeface="Muli Bold"/>
                        </a:rPr>
                        <a:t>Herman, "How to Use the Flowtime Technique to Get More Work Done," ClickUp, Jan. 2, 2023. [Online]. Available: </a:t>
                      </a:r>
                      <a:r>
                        <a:rPr lang="en-US" sz="1399" u="sng">
                          <a:solidFill>
                            <a:srgbClr val="000000"/>
                          </a:solidFill>
                          <a:latin typeface="Muli Bold"/>
                          <a:ea typeface="Muli Bold"/>
                          <a:cs typeface="Muli Bold"/>
                          <a:sym typeface="Muli Bold"/>
                          <a:hlinkClick r:id="rId10" tooltip="https://clickup.com/blog/flowtime-technique/#:~:text=The%20Flowtime%20Technique%20offers%20a,and%20allowing%20for%20natural%20breaks.%20[Accessed:%20Aug.%204,%202024]."/>
                        </a:rPr>
                        <a:t>https://clickup.com/blog/flowtime-technique/#:~:text=The%20Flowtime%20Technique%20offers%20a,and%20allowing%20for%20natural%20breaks. [Accessed: Aug. 4, 2024].</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830045">
                <a:tc>
                  <a:txBody>
                    <a:bodyPr/>
                    <a:lstStyle/>
                    <a:p>
                      <a:pPr algn="ctr">
                        <a:lnSpc>
                          <a:spcPts val="1959"/>
                        </a:lnSpc>
                        <a:defRPr/>
                      </a:pPr>
                      <a:r>
                        <a:rPr lang="en-US" sz="1399">
                          <a:solidFill>
                            <a:srgbClr val="000000"/>
                          </a:solidFill>
                          <a:latin typeface="Anantason Bold"/>
                          <a:ea typeface="Anantason Bold"/>
                          <a:cs typeface="Anantason Bold"/>
                          <a:sym typeface="Anantason Bold"/>
                        </a:rPr>
                        <a:t>[ 9 ]</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tc>
                  <a:txBody>
                    <a:bodyPr/>
                    <a:lstStyle/>
                    <a:p>
                      <a:pPr algn="l">
                        <a:lnSpc>
                          <a:spcPts val="1959"/>
                        </a:lnSpc>
                        <a:defRPr/>
                      </a:pPr>
                      <a:r>
                        <a:rPr lang="en-US" sz="1399">
                          <a:solidFill>
                            <a:srgbClr val="000000"/>
                          </a:solidFill>
                          <a:latin typeface="Muli Bold"/>
                          <a:ea typeface="Muli Bold"/>
                          <a:cs typeface="Muli Bold"/>
                          <a:sym typeface="Muli Bold"/>
                        </a:rPr>
                        <a:t>"Flowtime Technique Explained," YouTube, Jan. 20, 2023. [Online]. Available: </a:t>
                      </a:r>
                      <a:r>
                        <a:rPr lang="en-US" sz="1399" u="sng">
                          <a:solidFill>
                            <a:srgbClr val="000000"/>
                          </a:solidFill>
                          <a:latin typeface="Muli Bold"/>
                          <a:ea typeface="Muli Bold"/>
                          <a:cs typeface="Muli Bold"/>
                          <a:sym typeface="Muli Bold"/>
                          <a:hlinkClick r:id="rId11" tooltip="https://www.youtube.com/watch?v=olX0mXl1B9s&amp;list=LL&amp;index=2"/>
                        </a:rPr>
                        <a:t>https://www.youtube.com/watch?v=olX0mXl1B9s&amp;list=LL&amp;index=2</a:t>
                      </a:r>
                      <a:r>
                        <a:rPr lang="en-US" sz="1399">
                          <a:solidFill>
                            <a:srgbClr val="000000"/>
                          </a:solidFill>
                          <a:latin typeface="Muli Bold"/>
                          <a:ea typeface="Muli Bold"/>
                          <a:cs typeface="Muli Bold"/>
                          <a:sym typeface="Muli Bold"/>
                        </a:rPr>
                        <a:t>. [Accessed: Aug. 4, 2024].</a:t>
                      </a:r>
                      <a:endParaRPr lang="en-US" sz="1100"/>
                    </a:p>
                  </a:txBody>
                  <a:tcPr marL="139723" marR="139723" marT="139723" marB="139723" anchor="ctr">
                    <a:lnL w="13972" cap="flat" cmpd="sng" algn="ctr">
                      <a:solidFill>
                        <a:srgbClr val="DA9260"/>
                      </a:solidFill>
                      <a:prstDash val="solid"/>
                      <a:round/>
                      <a:headEnd type="none" w="med" len="med"/>
                      <a:tailEnd type="none" w="med" len="med"/>
                    </a:lnL>
                    <a:lnR w="13972" cap="flat" cmpd="sng" algn="ctr">
                      <a:solidFill>
                        <a:srgbClr val="DA9260"/>
                      </a:solidFill>
                      <a:prstDash val="solid"/>
                      <a:round/>
                      <a:headEnd type="none" w="med" len="med"/>
                      <a:tailEnd type="none" w="med" len="med"/>
                    </a:lnR>
                    <a:lnT w="13972" cap="flat" cmpd="sng" algn="ctr">
                      <a:solidFill>
                        <a:srgbClr val="DA9260"/>
                      </a:solidFill>
                      <a:prstDash val="solid"/>
                      <a:round/>
                      <a:headEnd type="none" w="med" len="med"/>
                      <a:tailEnd type="none" w="med" len="med"/>
                    </a:lnT>
                    <a:lnB w="13972" cap="flat" cmpd="sng" algn="ctr">
                      <a:solidFill>
                        <a:srgbClr val="DA926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4" name="TextBox 4"/>
          <p:cNvSpPr txBox="1"/>
          <p:nvPr/>
        </p:nvSpPr>
        <p:spPr>
          <a:xfrm rot="5418357">
            <a:off x="13729937" y="3046346"/>
            <a:ext cx="5899998" cy="993888"/>
          </a:xfrm>
          <a:prstGeom prst="rect">
            <a:avLst/>
          </a:prstGeom>
        </p:spPr>
        <p:txBody>
          <a:bodyPr lIns="0" tIns="0" rIns="0" bIns="0" rtlCol="0" anchor="t">
            <a:spAutoFit/>
          </a:bodyPr>
          <a:lstStyle/>
          <a:p>
            <a:pPr marL="0" lvl="0" indent="0" algn="l">
              <a:lnSpc>
                <a:spcPts val="7709"/>
              </a:lnSpc>
              <a:spcBef>
                <a:spcPct val="0"/>
              </a:spcBef>
            </a:pPr>
            <a:r>
              <a:rPr lang="en-US" sz="7008" u="none">
                <a:solidFill>
                  <a:srgbClr val="000000"/>
                </a:solidFill>
                <a:latin typeface="Anantason"/>
                <a:ea typeface="Anantason"/>
                <a:cs typeface="Anantason"/>
                <a:sym typeface="Anantason"/>
              </a:rPr>
              <a:t>References</a:t>
            </a:r>
          </a:p>
        </p:txBody>
      </p:sp>
      <p:grpSp>
        <p:nvGrpSpPr>
          <p:cNvPr id="5" name="Group 5"/>
          <p:cNvGrpSpPr/>
          <p:nvPr/>
        </p:nvGrpSpPr>
        <p:grpSpPr>
          <a:xfrm>
            <a:off x="0" y="9258300"/>
            <a:ext cx="12349747" cy="738768"/>
            <a:chOff x="0" y="0"/>
            <a:chExt cx="16466330"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12"/>
              <a:stretch>
                <a:fillRect/>
              </a:stretch>
            </a:blipFill>
          </p:spPr>
        </p:sp>
        <p:sp>
          <p:nvSpPr>
            <p:cNvPr id="7" name="TextBox 7"/>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sp>
        <p:nvSpPr>
          <p:cNvPr id="3" name="Freeform 3"/>
          <p:cNvSpPr/>
          <p:nvPr/>
        </p:nvSpPr>
        <p:spPr>
          <a:xfrm>
            <a:off x="-1902177" y="-2172401"/>
            <a:ext cx="5861754" cy="6358905"/>
          </a:xfrm>
          <a:custGeom>
            <a:avLst/>
            <a:gdLst/>
            <a:ahLst/>
            <a:cxnLst/>
            <a:rect l="l" t="t" r="r" b="b"/>
            <a:pathLst>
              <a:path w="5861754" h="6358905">
                <a:moveTo>
                  <a:pt x="0" y="0"/>
                </a:moveTo>
                <a:lnTo>
                  <a:pt x="5861754" y="0"/>
                </a:lnTo>
                <a:lnTo>
                  <a:pt x="5861754" y="6358904"/>
                </a:lnTo>
                <a:lnTo>
                  <a:pt x="0" y="6358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87604">
            <a:off x="-2344752" y="-2664017"/>
            <a:ext cx="6224985" cy="6224985"/>
          </a:xfrm>
          <a:custGeom>
            <a:avLst/>
            <a:gdLst/>
            <a:ahLst/>
            <a:cxnLst/>
            <a:rect l="l" t="t" r="r" b="b"/>
            <a:pathLst>
              <a:path w="6224985" h="6224985">
                <a:moveTo>
                  <a:pt x="0" y="0"/>
                </a:moveTo>
                <a:lnTo>
                  <a:pt x="6224985" y="0"/>
                </a:lnTo>
                <a:lnTo>
                  <a:pt x="6224985" y="6224984"/>
                </a:lnTo>
                <a:lnTo>
                  <a:pt x="0" y="6224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540261" y="5885210"/>
            <a:ext cx="8115300" cy="8803580"/>
          </a:xfrm>
          <a:custGeom>
            <a:avLst/>
            <a:gdLst/>
            <a:ahLst/>
            <a:cxnLst/>
            <a:rect l="l" t="t" r="r" b="b"/>
            <a:pathLst>
              <a:path w="8115300" h="8803580">
                <a:moveTo>
                  <a:pt x="0" y="0"/>
                </a:moveTo>
                <a:lnTo>
                  <a:pt x="8115300" y="0"/>
                </a:lnTo>
                <a:lnTo>
                  <a:pt x="8115300" y="8803580"/>
                </a:lnTo>
                <a:lnTo>
                  <a:pt x="0" y="8803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8606564">
            <a:off x="14981378" y="7271813"/>
            <a:ext cx="5233065" cy="5233065"/>
          </a:xfrm>
          <a:custGeom>
            <a:avLst/>
            <a:gdLst/>
            <a:ahLst/>
            <a:cxnLst/>
            <a:rect l="l" t="t" r="r" b="b"/>
            <a:pathLst>
              <a:path w="5233065" h="5233065">
                <a:moveTo>
                  <a:pt x="0" y="0"/>
                </a:moveTo>
                <a:lnTo>
                  <a:pt x="5233065" y="0"/>
                </a:lnTo>
                <a:lnTo>
                  <a:pt x="5233065" y="5233065"/>
                </a:lnTo>
                <a:lnTo>
                  <a:pt x="0" y="52330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351841">
            <a:off x="14771794" y="8969890"/>
            <a:ext cx="1105403" cy="576819"/>
          </a:xfrm>
          <a:custGeom>
            <a:avLst/>
            <a:gdLst/>
            <a:ahLst/>
            <a:cxnLst/>
            <a:rect l="l" t="t" r="r" b="b"/>
            <a:pathLst>
              <a:path w="1105403" h="576819">
                <a:moveTo>
                  <a:pt x="0" y="0"/>
                </a:moveTo>
                <a:lnTo>
                  <a:pt x="1105403" y="0"/>
                </a:lnTo>
                <a:lnTo>
                  <a:pt x="1105403" y="576820"/>
                </a:lnTo>
                <a:lnTo>
                  <a:pt x="0" y="5768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812347" y="1667968"/>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14755794" y="756804"/>
            <a:ext cx="2842117" cy="2992652"/>
          </a:xfrm>
          <a:custGeom>
            <a:avLst/>
            <a:gdLst/>
            <a:ahLst/>
            <a:cxnLst/>
            <a:rect l="l" t="t" r="r" b="b"/>
            <a:pathLst>
              <a:path w="2842117" h="2992652">
                <a:moveTo>
                  <a:pt x="0" y="0"/>
                </a:moveTo>
                <a:lnTo>
                  <a:pt x="2842117" y="0"/>
                </a:lnTo>
                <a:lnTo>
                  <a:pt x="2842117" y="2992652"/>
                </a:lnTo>
                <a:lnTo>
                  <a:pt x="0" y="2992652"/>
                </a:lnTo>
                <a:lnTo>
                  <a:pt x="0" y="0"/>
                </a:lnTo>
                <a:close/>
              </a:path>
            </a:pathLst>
          </a:custGeom>
          <a:blipFill>
            <a:blip r:embed="rId15"/>
            <a:stretch>
              <a:fillRect/>
            </a:stretch>
          </a:blipFill>
        </p:spPr>
      </p:sp>
      <p:grpSp>
        <p:nvGrpSpPr>
          <p:cNvPr id="10" name="Group 10"/>
          <p:cNvGrpSpPr/>
          <p:nvPr/>
        </p:nvGrpSpPr>
        <p:grpSpPr>
          <a:xfrm>
            <a:off x="0" y="9548232"/>
            <a:ext cx="10775833" cy="738768"/>
            <a:chOff x="0" y="0"/>
            <a:chExt cx="14367778" cy="985024"/>
          </a:xfrm>
        </p:grpSpPr>
        <p:sp>
          <p:nvSpPr>
            <p:cNvPr id="11" name="Freeform 11"/>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16"/>
              <a:stretch>
                <a:fillRect/>
              </a:stretch>
            </a:blipFill>
          </p:spPr>
        </p:sp>
        <p:sp>
          <p:nvSpPr>
            <p:cNvPr id="12" name="TextBox 12"/>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
        <p:nvSpPr>
          <p:cNvPr id="13" name="TextBox 13"/>
          <p:cNvSpPr txBox="1"/>
          <p:nvPr/>
        </p:nvSpPr>
        <p:spPr>
          <a:xfrm>
            <a:off x="2798184" y="4510087"/>
            <a:ext cx="12691632" cy="1276350"/>
          </a:xfrm>
          <a:prstGeom prst="rect">
            <a:avLst/>
          </a:prstGeom>
        </p:spPr>
        <p:txBody>
          <a:bodyPr lIns="0" tIns="0" rIns="0" bIns="0" rtlCol="0" anchor="t">
            <a:spAutoFit/>
          </a:bodyPr>
          <a:lstStyle/>
          <a:p>
            <a:pPr algn="just">
              <a:lnSpc>
                <a:spcPts val="10199"/>
              </a:lnSpc>
            </a:pPr>
            <a:r>
              <a:rPr lang="en-US" sz="8499">
                <a:solidFill>
                  <a:srgbClr val="000000"/>
                </a:solidFill>
                <a:latin typeface="Anantason"/>
                <a:ea typeface="Anantason"/>
                <a:cs typeface="Anantason"/>
                <a:sym typeface="Anantason"/>
              </a:rPr>
              <a:t>IT21249266 | PEIRIS A R D</a:t>
            </a:r>
          </a:p>
        </p:txBody>
      </p:sp>
      <p:grpSp>
        <p:nvGrpSpPr>
          <p:cNvPr id="14" name="Group 14"/>
          <p:cNvGrpSpPr/>
          <p:nvPr/>
        </p:nvGrpSpPr>
        <p:grpSpPr>
          <a:xfrm>
            <a:off x="5822375" y="6228110"/>
            <a:ext cx="6643249" cy="953135"/>
            <a:chOff x="0" y="0"/>
            <a:chExt cx="8857665" cy="1270847"/>
          </a:xfrm>
        </p:grpSpPr>
        <p:sp>
          <p:nvSpPr>
            <p:cNvPr id="15" name="TextBox 15"/>
            <p:cNvSpPr txBox="1"/>
            <p:nvPr/>
          </p:nvSpPr>
          <p:spPr>
            <a:xfrm>
              <a:off x="0" y="-19050"/>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SPECIALIZATION</a:t>
              </a:r>
            </a:p>
          </p:txBody>
        </p:sp>
        <p:sp>
          <p:nvSpPr>
            <p:cNvPr id="16" name="TextBox 16"/>
            <p:cNvSpPr txBox="1"/>
            <p:nvPr/>
          </p:nvSpPr>
          <p:spPr>
            <a:xfrm>
              <a:off x="0" y="581872"/>
              <a:ext cx="8857665" cy="688975"/>
            </a:xfrm>
            <a:prstGeom prst="rect">
              <a:avLst/>
            </a:prstGeom>
          </p:spPr>
          <p:txBody>
            <a:bodyPr lIns="0" tIns="0" rIns="0" bIns="0" rtlCol="0" anchor="t">
              <a:spAutoFit/>
            </a:bodyPr>
            <a:lstStyle/>
            <a:p>
              <a:pPr marL="0" lvl="0" indent="0" algn="ctr">
                <a:lnSpc>
                  <a:spcPts val="4199"/>
                </a:lnSpc>
                <a:spcBef>
                  <a:spcPct val="0"/>
                </a:spcBef>
              </a:pPr>
              <a:r>
                <a:rPr lang="en-US" sz="3499">
                  <a:solidFill>
                    <a:srgbClr val="000000"/>
                  </a:solidFill>
                  <a:latin typeface="Anantason"/>
                  <a:ea typeface="Anantason"/>
                  <a:cs typeface="Anantason"/>
                  <a:sym typeface="Anantason"/>
                </a:rPr>
                <a:t>SOFTWARE ENGINEERING</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
        <p:nvSpPr>
          <p:cNvPr id="6" name="Freeform 6"/>
          <p:cNvSpPr/>
          <p:nvPr/>
        </p:nvSpPr>
        <p:spPr>
          <a:xfrm>
            <a:off x="11215996" y="3251792"/>
            <a:ext cx="5778062" cy="5778062"/>
          </a:xfrm>
          <a:custGeom>
            <a:avLst/>
            <a:gdLst/>
            <a:ahLst/>
            <a:cxnLst/>
            <a:rect l="l" t="t" r="r" b="b"/>
            <a:pathLst>
              <a:path w="5778062" h="5778062">
                <a:moveTo>
                  <a:pt x="0" y="0"/>
                </a:moveTo>
                <a:lnTo>
                  <a:pt x="5778062" y="0"/>
                </a:lnTo>
                <a:lnTo>
                  <a:pt x="5778062" y="5778063"/>
                </a:lnTo>
                <a:lnTo>
                  <a:pt x="0" y="5778063"/>
                </a:lnTo>
                <a:lnTo>
                  <a:pt x="0" y="0"/>
                </a:lnTo>
                <a:close/>
              </a:path>
            </a:pathLst>
          </a:custGeom>
          <a:blipFill>
            <a:blip r:embed="rId5"/>
            <a:stretch>
              <a:fillRect/>
            </a:stretch>
          </a:blipFill>
        </p:spPr>
      </p:sp>
      <p:sp>
        <p:nvSpPr>
          <p:cNvPr id="7" name="Freeform 7"/>
          <p:cNvSpPr/>
          <p:nvPr/>
        </p:nvSpPr>
        <p:spPr>
          <a:xfrm>
            <a:off x="13844845" y="7799785"/>
            <a:ext cx="1458515" cy="1458515"/>
          </a:xfrm>
          <a:custGeom>
            <a:avLst/>
            <a:gdLst/>
            <a:ahLst/>
            <a:cxnLst/>
            <a:rect l="l" t="t" r="r" b="b"/>
            <a:pathLst>
              <a:path w="1458515" h="1458515">
                <a:moveTo>
                  <a:pt x="0" y="0"/>
                </a:moveTo>
                <a:lnTo>
                  <a:pt x="1458515" y="0"/>
                </a:lnTo>
                <a:lnTo>
                  <a:pt x="1458515" y="1458515"/>
                </a:lnTo>
                <a:lnTo>
                  <a:pt x="0" y="1458515"/>
                </a:lnTo>
                <a:lnTo>
                  <a:pt x="0" y="0"/>
                </a:lnTo>
                <a:close/>
              </a:path>
            </a:pathLst>
          </a:custGeom>
          <a:blipFill>
            <a:blip r:embed="rId6"/>
            <a:stretch>
              <a:fillRect/>
            </a:stretch>
          </a:blipFill>
        </p:spPr>
      </p:sp>
      <p:sp>
        <p:nvSpPr>
          <p:cNvPr id="8" name="TextBox 8"/>
          <p:cNvSpPr txBox="1"/>
          <p:nvPr/>
        </p:nvSpPr>
        <p:spPr>
          <a:xfrm>
            <a:off x="1028700" y="1038225"/>
            <a:ext cx="10889248" cy="1276350"/>
          </a:xfrm>
          <a:prstGeom prst="rect">
            <a:avLst/>
          </a:prstGeom>
        </p:spPr>
        <p:txBody>
          <a:bodyPr lIns="0" tIns="0" rIns="0" bIns="0" rtlCol="0" anchor="t">
            <a:spAutoFit/>
          </a:bodyPr>
          <a:lstStyle/>
          <a:p>
            <a:pPr algn="l">
              <a:lnSpc>
                <a:spcPts val="10199"/>
              </a:lnSpc>
            </a:pPr>
            <a:r>
              <a:rPr lang="en-US" sz="8499">
                <a:solidFill>
                  <a:srgbClr val="000000"/>
                </a:solidFill>
                <a:latin typeface="Anantason"/>
                <a:ea typeface="Anantason"/>
                <a:cs typeface="Anantason"/>
                <a:sym typeface="Anantason"/>
              </a:rPr>
              <a:t>AI Document Assistant</a:t>
            </a:r>
          </a:p>
        </p:txBody>
      </p:sp>
      <p:sp>
        <p:nvSpPr>
          <p:cNvPr id="9" name="TextBox 9"/>
          <p:cNvSpPr txBox="1"/>
          <p:nvPr/>
        </p:nvSpPr>
        <p:spPr>
          <a:xfrm>
            <a:off x="1028700" y="2257425"/>
            <a:ext cx="6631941" cy="570865"/>
          </a:xfrm>
          <a:prstGeom prst="rect">
            <a:avLst/>
          </a:prstGeom>
        </p:spPr>
        <p:txBody>
          <a:bodyPr lIns="0" tIns="0" rIns="0" bIns="0" rtlCol="0" anchor="t">
            <a:spAutoFit/>
          </a:bodyPr>
          <a:lstStyle/>
          <a:p>
            <a:pPr algn="l">
              <a:lnSpc>
                <a:spcPts val="4759"/>
              </a:lnSpc>
            </a:pPr>
            <a:r>
              <a:rPr lang="en-US" sz="3399">
                <a:solidFill>
                  <a:srgbClr val="000000"/>
                </a:solidFill>
                <a:latin typeface="Muli"/>
                <a:ea typeface="Muli"/>
                <a:cs typeface="Muli"/>
                <a:sym typeface="Muli"/>
              </a:rPr>
              <a:t>Facilitate Self-Directed Learning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666423"/>
            <a:ext cx="8373147"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Introduction - Background</a:t>
            </a:r>
          </a:p>
        </p:txBody>
      </p:sp>
      <p:sp>
        <p:nvSpPr>
          <p:cNvPr id="4" name="TextBox 4"/>
          <p:cNvSpPr txBox="1"/>
          <p:nvPr/>
        </p:nvSpPr>
        <p:spPr>
          <a:xfrm>
            <a:off x="1028700" y="2264087"/>
            <a:ext cx="8956428" cy="5750560"/>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a:ea typeface="Muli"/>
                <a:cs typeface="Muli"/>
                <a:sym typeface="Muli"/>
              </a:rPr>
              <a:t>The traditional education system faces several issues, including a lack of personalized attention for students, varying learning paces and styles[1].</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A student who struggles to understand, and if fails to receive adequate clarfication from the lecturer, may develop a knowledge gap.</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Such students depend on AI to fill their knowledge gaps. </a:t>
            </a:r>
          </a:p>
        </p:txBody>
      </p:sp>
      <p:grpSp>
        <p:nvGrpSpPr>
          <p:cNvPr id="5" name="Group 5"/>
          <p:cNvGrpSpPr/>
          <p:nvPr/>
        </p:nvGrpSpPr>
        <p:grpSpPr>
          <a:xfrm>
            <a:off x="0" y="9548232"/>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
        <p:nvSpPr>
          <p:cNvPr id="8" name="Freeform 8">
            <a:hlinkClick r:id="rId5" tooltip="https://www.researchgate.net/publication/240531606_How_Much_Do_They_Understand_Lectures_students_and_comprehension"/>
          </p:cNvPr>
          <p:cNvSpPr/>
          <p:nvPr/>
        </p:nvSpPr>
        <p:spPr>
          <a:xfrm>
            <a:off x="10175681" y="2282507"/>
            <a:ext cx="7083619" cy="5732139"/>
          </a:xfrm>
          <a:custGeom>
            <a:avLst/>
            <a:gdLst/>
            <a:ahLst/>
            <a:cxnLst/>
            <a:rect l="l" t="t" r="r" b="b"/>
            <a:pathLst>
              <a:path w="7083619" h="5732139">
                <a:moveTo>
                  <a:pt x="0" y="0"/>
                </a:moveTo>
                <a:lnTo>
                  <a:pt x="7083619" y="0"/>
                </a:lnTo>
                <a:lnTo>
                  <a:pt x="7083619" y="5732140"/>
                </a:lnTo>
                <a:lnTo>
                  <a:pt x="0" y="5732140"/>
                </a:lnTo>
                <a:lnTo>
                  <a:pt x="0" y="0"/>
                </a:lnTo>
                <a:close/>
              </a:path>
            </a:pathLst>
          </a:custGeom>
          <a:blipFill>
            <a:blip r:embed="rId6"/>
            <a:stretch>
              <a:fillRect/>
            </a:stretch>
          </a:blipFill>
        </p:spPr>
      </p:sp>
      <p:sp>
        <p:nvSpPr>
          <p:cNvPr id="9" name="TextBox 9"/>
          <p:cNvSpPr txBox="1"/>
          <p:nvPr/>
        </p:nvSpPr>
        <p:spPr>
          <a:xfrm>
            <a:off x="11044567" y="8192207"/>
            <a:ext cx="5041582" cy="727709"/>
          </a:xfrm>
          <a:prstGeom prst="rect">
            <a:avLst/>
          </a:prstGeom>
        </p:spPr>
        <p:txBody>
          <a:bodyPr lIns="0" tIns="0" rIns="0" bIns="0" rtlCol="0" anchor="t">
            <a:spAutoFit/>
          </a:bodyPr>
          <a:lstStyle/>
          <a:p>
            <a:pPr algn="l">
              <a:lnSpc>
                <a:spcPts val="2940"/>
              </a:lnSpc>
            </a:pPr>
            <a:r>
              <a:rPr lang="en-US" sz="2100">
                <a:solidFill>
                  <a:srgbClr val="000000"/>
                </a:solidFill>
                <a:latin typeface="Muli"/>
                <a:ea typeface="Muli"/>
                <a:cs typeface="Muli"/>
                <a:sym typeface="Muli"/>
              </a:rPr>
              <a:t>Figure 1 </a:t>
            </a:r>
          </a:p>
          <a:p>
            <a:pPr algn="l">
              <a:lnSpc>
                <a:spcPts val="2940"/>
              </a:lnSpc>
            </a:pPr>
            <a:r>
              <a:rPr lang="en-US" sz="2100">
                <a:solidFill>
                  <a:srgbClr val="000000"/>
                </a:solidFill>
                <a:latin typeface="Muli"/>
                <a:ea typeface="Muli"/>
                <a:cs typeface="Muli"/>
                <a:sym typeface="Muli"/>
                <a:hlinkClick r:id="rId5" tooltip="https://www.researchgate.net/publication/240531606_How_Much_Do_They_Understand_Lectures_students_and_comprehension"/>
              </a:rPr>
              <a:t>Source</a:t>
            </a:r>
            <a:r>
              <a:rPr lang="en-US" sz="2100">
                <a:solidFill>
                  <a:srgbClr val="000000"/>
                </a:solidFill>
                <a:latin typeface="Muli"/>
                <a:ea typeface="Muli"/>
                <a:cs typeface="Muli"/>
                <a:sym typeface="Muli"/>
              </a:rPr>
              <a:t>: How Much Do They Understand?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graphicFrame>
        <p:nvGraphicFramePr>
          <p:cNvPr id="6" name="Table 6"/>
          <p:cNvGraphicFramePr>
            <a:graphicFrameLocks noGrp="1"/>
          </p:cNvGraphicFramePr>
          <p:nvPr/>
        </p:nvGraphicFramePr>
        <p:xfrm>
          <a:off x="1028700" y="2127623"/>
          <a:ext cx="14183590" cy="4327976"/>
        </p:xfrm>
        <a:graphic>
          <a:graphicData uri="http://schemas.openxmlformats.org/drawingml/2006/table">
            <a:tbl>
              <a:tblPr/>
              <a:tblGrid>
                <a:gridCol w="1942992">
                  <a:extLst>
                    <a:ext uri="{9D8B030D-6E8A-4147-A177-3AD203B41FA5}">
                      <a16:colId xmlns:a16="http://schemas.microsoft.com/office/drawing/2014/main" val="20000"/>
                    </a:ext>
                  </a:extLst>
                </a:gridCol>
                <a:gridCol w="2998154">
                  <a:extLst>
                    <a:ext uri="{9D8B030D-6E8A-4147-A177-3AD203B41FA5}">
                      <a16:colId xmlns:a16="http://schemas.microsoft.com/office/drawing/2014/main" val="20001"/>
                    </a:ext>
                  </a:extLst>
                </a:gridCol>
                <a:gridCol w="3174980">
                  <a:extLst>
                    <a:ext uri="{9D8B030D-6E8A-4147-A177-3AD203B41FA5}">
                      <a16:colId xmlns:a16="http://schemas.microsoft.com/office/drawing/2014/main" val="20002"/>
                    </a:ext>
                  </a:extLst>
                </a:gridCol>
                <a:gridCol w="3109289">
                  <a:extLst>
                    <a:ext uri="{9D8B030D-6E8A-4147-A177-3AD203B41FA5}">
                      <a16:colId xmlns:a16="http://schemas.microsoft.com/office/drawing/2014/main" val="20003"/>
                    </a:ext>
                  </a:extLst>
                </a:gridCol>
                <a:gridCol w="2958176">
                  <a:extLst>
                    <a:ext uri="{9D8B030D-6E8A-4147-A177-3AD203B41FA5}">
                      <a16:colId xmlns:a16="http://schemas.microsoft.com/office/drawing/2014/main" val="20004"/>
                    </a:ext>
                  </a:extLst>
                </a:gridCol>
              </a:tblGrid>
              <a:tr h="1107825">
                <a:tc>
                  <a:txBody>
                    <a:bodyPr/>
                    <a:lstStyle/>
                    <a:p>
                      <a:pPr algn="ctr">
                        <a:lnSpc>
                          <a:spcPts val="1679"/>
                        </a:lnSpc>
                        <a:defRPr/>
                      </a:pP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AI Document Assistant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Most suitable LLM for Education</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AI Chatbots in LMS</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Concerns in integrating AI to Education</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extLst>
                  <a:ext uri="{0D108BD9-81ED-4DB2-BD59-A6C34878D82A}">
                    <a16:rowId xmlns:a16="http://schemas.microsoft.com/office/drawing/2014/main" val="10000"/>
                  </a:ext>
                </a:extLst>
              </a:tr>
              <a:tr h="658965">
                <a:tc>
                  <a:txBody>
                    <a:bodyPr/>
                    <a:lstStyle/>
                    <a:p>
                      <a:pPr algn="ctr">
                        <a:lnSpc>
                          <a:spcPts val="2099"/>
                        </a:lnSpc>
                        <a:defRPr/>
                      </a:pPr>
                      <a:r>
                        <a:rPr lang="en-US" sz="1499">
                          <a:solidFill>
                            <a:srgbClr val="000000"/>
                          </a:solidFill>
                          <a:latin typeface="Anantason"/>
                          <a:ea typeface="Anantason"/>
                          <a:cs typeface="Anantason"/>
                          <a:sym typeface="Anantason"/>
                        </a:rPr>
                        <a:t>[ 1]</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r h="660693">
                <a:tc>
                  <a:txBody>
                    <a:bodyPr/>
                    <a:lstStyle/>
                    <a:p>
                      <a:pPr algn="ctr">
                        <a:lnSpc>
                          <a:spcPts val="2099"/>
                        </a:lnSpc>
                        <a:defRPr/>
                      </a:pPr>
                      <a:r>
                        <a:rPr lang="en-US" sz="1499">
                          <a:solidFill>
                            <a:srgbClr val="000000"/>
                          </a:solidFill>
                          <a:latin typeface="Anantason"/>
                          <a:ea typeface="Anantason"/>
                          <a:cs typeface="Anantason"/>
                          <a:sym typeface="Anantason"/>
                        </a:rPr>
                        <a:t>[2]</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extLst>
                  <a:ext uri="{0D108BD9-81ED-4DB2-BD59-A6C34878D82A}">
                    <a16:rowId xmlns:a16="http://schemas.microsoft.com/office/drawing/2014/main" val="10002"/>
                  </a:ext>
                </a:extLst>
              </a:tr>
              <a:tr h="658965">
                <a:tc>
                  <a:txBody>
                    <a:bodyPr/>
                    <a:lstStyle/>
                    <a:p>
                      <a:pPr algn="ctr">
                        <a:lnSpc>
                          <a:spcPts val="2099"/>
                        </a:lnSpc>
                        <a:defRPr/>
                      </a:pPr>
                      <a:r>
                        <a:rPr lang="en-US" sz="1499">
                          <a:solidFill>
                            <a:srgbClr val="000000"/>
                          </a:solidFill>
                          <a:latin typeface="Anantason"/>
                          <a:ea typeface="Anantason"/>
                          <a:cs typeface="Anantason"/>
                          <a:sym typeface="Anantason"/>
                        </a:rPr>
                        <a:t>[3]</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extLst>
                  <a:ext uri="{0D108BD9-81ED-4DB2-BD59-A6C34878D82A}">
                    <a16:rowId xmlns:a16="http://schemas.microsoft.com/office/drawing/2014/main" val="10003"/>
                  </a:ext>
                </a:extLst>
              </a:tr>
              <a:tr h="658965">
                <a:tc>
                  <a:txBody>
                    <a:bodyPr/>
                    <a:lstStyle/>
                    <a:p>
                      <a:pPr algn="ctr">
                        <a:lnSpc>
                          <a:spcPts val="2099"/>
                        </a:lnSpc>
                        <a:defRPr/>
                      </a:pPr>
                      <a:r>
                        <a:rPr lang="en-US" sz="1499">
                          <a:solidFill>
                            <a:srgbClr val="000000"/>
                          </a:solidFill>
                          <a:latin typeface="Anantason"/>
                          <a:ea typeface="Anantason"/>
                          <a:cs typeface="Anantason"/>
                          <a:sym typeface="Anantason"/>
                        </a:rPr>
                        <a:t>[4]</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4"/>
                  </a:ext>
                </a:extLst>
              </a:tr>
              <a:tr h="582563">
                <a:tc>
                  <a:txBody>
                    <a:bodyPr/>
                    <a:lstStyle/>
                    <a:p>
                      <a:pPr algn="ctr">
                        <a:lnSpc>
                          <a:spcPts val="2351"/>
                        </a:lnSpc>
                        <a:defRPr/>
                      </a:pPr>
                      <a:r>
                        <a:rPr lang="en-US" sz="1679">
                          <a:solidFill>
                            <a:srgbClr val="000000"/>
                          </a:solidFill>
                          <a:latin typeface="Muli"/>
                          <a:ea typeface="Muli"/>
                          <a:cs typeface="Muli"/>
                          <a:sym typeface="Muli"/>
                        </a:rPr>
                        <a:t>Our system</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1028700" y="666423"/>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Gap</a:t>
            </a:r>
          </a:p>
        </p:txBody>
      </p:sp>
      <p:sp>
        <p:nvSpPr>
          <p:cNvPr id="8" name="TextBox 8"/>
          <p:cNvSpPr txBox="1"/>
          <p:nvPr/>
        </p:nvSpPr>
        <p:spPr>
          <a:xfrm>
            <a:off x="791220" y="6712774"/>
            <a:ext cx="16351945" cy="1544319"/>
          </a:xfrm>
          <a:prstGeom prst="rect">
            <a:avLst/>
          </a:prstGeom>
        </p:spPr>
        <p:txBody>
          <a:bodyPr lIns="0" tIns="0" rIns="0" bIns="0" rtlCol="0" anchor="t">
            <a:spAutoFit/>
          </a:bodyPr>
          <a:lstStyle/>
          <a:p>
            <a:pPr marL="474986" lvl="1" indent="-237493" algn="l">
              <a:lnSpc>
                <a:spcPts val="3080"/>
              </a:lnSpc>
              <a:buAutoNum type="arabicPeriod"/>
            </a:pPr>
            <a:r>
              <a:rPr lang="en-US" sz="2200">
                <a:solidFill>
                  <a:srgbClr val="000000"/>
                </a:solidFill>
                <a:latin typeface="Muli"/>
                <a:ea typeface="Muli"/>
                <a:cs typeface="Muli"/>
                <a:sym typeface="Muli"/>
              </a:rPr>
              <a:t>Implementing Artificial Intelligence Chatbot in Moodle Learning Management System.</a:t>
            </a:r>
          </a:p>
          <a:p>
            <a:pPr marL="474986" lvl="1" indent="-237493" algn="l">
              <a:lnSpc>
                <a:spcPts val="3080"/>
              </a:lnSpc>
              <a:buAutoNum type="arabicPeriod"/>
            </a:pPr>
            <a:r>
              <a:rPr lang="en-US" sz="2200">
                <a:solidFill>
                  <a:srgbClr val="000000"/>
                </a:solidFill>
                <a:latin typeface="Muli"/>
                <a:ea typeface="Muli"/>
                <a:cs typeface="Muli"/>
                <a:sym typeface="Muli"/>
              </a:rPr>
              <a:t>Role of AI chatbots in education: systematic literature review.</a:t>
            </a:r>
          </a:p>
          <a:p>
            <a:pPr marL="474986" lvl="1" indent="-237493" algn="l">
              <a:lnSpc>
                <a:spcPts val="3080"/>
              </a:lnSpc>
              <a:buAutoNum type="arabicPeriod"/>
            </a:pPr>
            <a:r>
              <a:rPr lang="en-US" sz="2200">
                <a:solidFill>
                  <a:srgbClr val="000000"/>
                </a:solidFill>
                <a:latin typeface="Muli"/>
                <a:ea typeface="Muli"/>
                <a:cs typeface="Muli"/>
                <a:sym typeface="Muli"/>
              </a:rPr>
              <a:t>Enhancing Student Engagement Through Artificial Intelligence (AI): Understanding the Basics, Opportunities, and Challenge</a:t>
            </a:r>
          </a:p>
          <a:p>
            <a:pPr marL="474986" lvl="1" indent="-237493" algn="l">
              <a:lnSpc>
                <a:spcPts val="3080"/>
              </a:lnSpc>
              <a:buAutoNum type="arabicPeriod"/>
            </a:pPr>
            <a:r>
              <a:rPr lang="en-US" sz="2200">
                <a:solidFill>
                  <a:srgbClr val="000000"/>
                </a:solidFill>
                <a:latin typeface="Muli"/>
                <a:ea typeface="Muli"/>
                <a:cs typeface="Muli"/>
                <a:sym typeface="Muli"/>
              </a:rPr>
              <a:t>A Meta-Analysis and Systematic Review of the Effect of Chatbot Technology Use in Sustainable Education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
        <p:nvSpPr>
          <p:cNvPr id="6" name="TextBox 6"/>
          <p:cNvSpPr txBox="1"/>
          <p:nvPr/>
        </p:nvSpPr>
        <p:spPr>
          <a:xfrm>
            <a:off x="1028700" y="666423"/>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Gap</a:t>
            </a:r>
          </a:p>
        </p:txBody>
      </p:sp>
      <p:sp>
        <p:nvSpPr>
          <p:cNvPr id="7" name="TextBox 7"/>
          <p:cNvSpPr txBox="1"/>
          <p:nvPr/>
        </p:nvSpPr>
        <p:spPr>
          <a:xfrm>
            <a:off x="1163205" y="1991995"/>
            <a:ext cx="16230600" cy="6274435"/>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Bold"/>
                <a:ea typeface="Muli Bold"/>
                <a:cs typeface="Muli Bold"/>
                <a:sym typeface="Muli Bold"/>
              </a:rPr>
              <a:t>Current Focus</a:t>
            </a:r>
            <a:r>
              <a:rPr lang="en-US" sz="3199">
                <a:solidFill>
                  <a:srgbClr val="000000"/>
                </a:solidFill>
                <a:latin typeface="Muli"/>
                <a:ea typeface="Muli"/>
                <a:cs typeface="Muli"/>
                <a:sym typeface="Muli"/>
              </a:rPr>
              <a:t>: Most research has explored how AI can impact education broadly, there is limited exploration of integrating AI document assistants directly within Learning Management Systems (LMS).</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Bold"/>
                <a:ea typeface="Muli Bold"/>
                <a:cs typeface="Muli Bold"/>
                <a:sym typeface="Muli Bold"/>
              </a:rPr>
              <a:t>Local Context</a:t>
            </a:r>
            <a:r>
              <a:rPr lang="en-US" sz="3199">
                <a:solidFill>
                  <a:srgbClr val="000000"/>
                </a:solidFill>
                <a:latin typeface="Muli"/>
                <a:ea typeface="Muli"/>
                <a:cs typeface="Muli"/>
                <a:sym typeface="Muli"/>
              </a:rPr>
              <a:t>: There are currently no specific LMS platforms locally that facilitates an AI assistant, providing an opportunity for innovation.</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Bold"/>
                <a:ea typeface="Muli Bold"/>
                <a:cs typeface="Muli Bold"/>
                <a:sym typeface="Muli Bold"/>
              </a:rPr>
              <a:t>LLM Suitability</a:t>
            </a:r>
            <a:r>
              <a:rPr lang="en-US" sz="3199">
                <a:solidFill>
                  <a:srgbClr val="000000"/>
                </a:solidFill>
                <a:latin typeface="Muli"/>
                <a:ea typeface="Muli"/>
                <a:cs typeface="Muli"/>
                <a:sym typeface="Muli"/>
              </a:rPr>
              <a:t>: A gap exists in identifying the most suitable Large Language Model (LLM) for educational purposes within LMS environments.</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Bold"/>
                <a:ea typeface="Muli Bold"/>
                <a:cs typeface="Muli Bold"/>
                <a:sym typeface="Muli Bold"/>
              </a:rPr>
              <a:t>Concerns</a:t>
            </a:r>
            <a:r>
              <a:rPr lang="en-US" sz="3199">
                <a:solidFill>
                  <a:srgbClr val="000000"/>
                </a:solidFill>
                <a:latin typeface="Muli"/>
                <a:ea typeface="Muli"/>
                <a:cs typeface="Muli"/>
                <a:sym typeface="Muli"/>
              </a:rPr>
              <a:t>: Integrating AI into education raises concerns about data privacy, ethical implications, and the potential for over-reliance on AI in learning processes.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
        <p:nvSpPr>
          <p:cNvPr id="6" name="Freeform 6"/>
          <p:cNvSpPr/>
          <p:nvPr/>
        </p:nvSpPr>
        <p:spPr>
          <a:xfrm>
            <a:off x="3622584" y="5924258"/>
            <a:ext cx="4275214" cy="3334042"/>
          </a:xfrm>
          <a:custGeom>
            <a:avLst/>
            <a:gdLst/>
            <a:ahLst/>
            <a:cxnLst/>
            <a:rect l="l" t="t" r="r" b="b"/>
            <a:pathLst>
              <a:path w="4275214" h="3334042">
                <a:moveTo>
                  <a:pt x="0" y="0"/>
                </a:moveTo>
                <a:lnTo>
                  <a:pt x="4275214" y="0"/>
                </a:lnTo>
                <a:lnTo>
                  <a:pt x="4275214" y="3334042"/>
                </a:lnTo>
                <a:lnTo>
                  <a:pt x="0" y="3334042"/>
                </a:lnTo>
                <a:lnTo>
                  <a:pt x="0" y="0"/>
                </a:lnTo>
                <a:close/>
              </a:path>
            </a:pathLst>
          </a:custGeom>
          <a:blipFill>
            <a:blip r:embed="rId5"/>
            <a:stretch>
              <a:fillRect/>
            </a:stretch>
          </a:blipFill>
        </p:spPr>
      </p:sp>
      <p:sp>
        <p:nvSpPr>
          <p:cNvPr id="7" name="Freeform 7"/>
          <p:cNvSpPr/>
          <p:nvPr/>
        </p:nvSpPr>
        <p:spPr>
          <a:xfrm>
            <a:off x="11243409" y="1216084"/>
            <a:ext cx="6015891" cy="4062732"/>
          </a:xfrm>
          <a:custGeom>
            <a:avLst/>
            <a:gdLst/>
            <a:ahLst/>
            <a:cxnLst/>
            <a:rect l="l" t="t" r="r" b="b"/>
            <a:pathLst>
              <a:path w="6015891" h="4062732">
                <a:moveTo>
                  <a:pt x="0" y="0"/>
                </a:moveTo>
                <a:lnTo>
                  <a:pt x="6015891" y="0"/>
                </a:lnTo>
                <a:lnTo>
                  <a:pt x="6015891" y="4062732"/>
                </a:lnTo>
                <a:lnTo>
                  <a:pt x="0" y="4062732"/>
                </a:lnTo>
                <a:lnTo>
                  <a:pt x="0" y="0"/>
                </a:lnTo>
                <a:close/>
              </a:path>
            </a:pathLst>
          </a:custGeom>
          <a:blipFill>
            <a:blip r:embed="rId6"/>
            <a:stretch>
              <a:fillRect/>
            </a:stretch>
          </a:blipFill>
        </p:spPr>
      </p:sp>
      <p:sp>
        <p:nvSpPr>
          <p:cNvPr id="8" name="TextBox 8"/>
          <p:cNvSpPr txBox="1"/>
          <p:nvPr/>
        </p:nvSpPr>
        <p:spPr>
          <a:xfrm>
            <a:off x="1028700" y="666423"/>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Question</a:t>
            </a:r>
          </a:p>
        </p:txBody>
      </p:sp>
      <p:sp>
        <p:nvSpPr>
          <p:cNvPr id="9" name="TextBox 9"/>
          <p:cNvSpPr txBox="1"/>
          <p:nvPr/>
        </p:nvSpPr>
        <p:spPr>
          <a:xfrm>
            <a:off x="1028700" y="1802445"/>
            <a:ext cx="10432607" cy="3655060"/>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Bold"/>
                <a:ea typeface="Muli Bold"/>
                <a:cs typeface="Muli Bold"/>
                <a:sym typeface="Muli Bold"/>
              </a:rPr>
              <a:t>Model Suitability</a:t>
            </a:r>
            <a:r>
              <a:rPr lang="en-US" sz="3199">
                <a:solidFill>
                  <a:srgbClr val="000000"/>
                </a:solidFill>
                <a:latin typeface="Muli"/>
                <a:ea typeface="Muli"/>
                <a:cs typeface="Muli"/>
                <a:sym typeface="Muli"/>
              </a:rPr>
              <a:t>: Which Large Language Model (LLM) is most suitable for enhancing educational experiences within an LMS?</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Bold"/>
                <a:ea typeface="Muli Bold"/>
                <a:cs typeface="Muli Bold"/>
                <a:sym typeface="Muli Bold"/>
              </a:rPr>
              <a:t>Impact on Learning</a:t>
            </a:r>
            <a:r>
              <a:rPr lang="en-US" sz="3199">
                <a:solidFill>
                  <a:srgbClr val="000000"/>
                </a:solidFill>
                <a:latin typeface="Muli"/>
                <a:ea typeface="Muli"/>
                <a:cs typeface="Muli"/>
                <a:sym typeface="Muli"/>
              </a:rPr>
              <a:t>: How can the integration of a document assistant into an LMS improve student learning performance?</a:t>
            </a:r>
          </a:p>
        </p:txBody>
      </p:sp>
      <p:sp>
        <p:nvSpPr>
          <p:cNvPr id="10" name="TextBox 10"/>
          <p:cNvSpPr txBox="1"/>
          <p:nvPr/>
        </p:nvSpPr>
        <p:spPr>
          <a:xfrm>
            <a:off x="9814453" y="6127115"/>
            <a:ext cx="7444847" cy="3131185"/>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Bold"/>
                <a:ea typeface="Muli Bold"/>
                <a:cs typeface="Muli Bold"/>
                <a:sym typeface="Muli Bold"/>
              </a:rPr>
              <a:t>Integration Concerns</a:t>
            </a:r>
            <a:r>
              <a:rPr lang="en-US" sz="3199">
                <a:solidFill>
                  <a:srgbClr val="000000"/>
                </a:solidFill>
                <a:latin typeface="Muli"/>
                <a:ea typeface="Muli"/>
                <a:cs typeface="Muli"/>
                <a:sym typeface="Muli"/>
              </a:rPr>
              <a:t>: What concerns might arise when integrating AI chatbots into a Learning Management System (LMS), and how can they be addressed?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69433" y="-1302612"/>
            <a:ext cx="9422943" cy="9705278"/>
          </a:xfrm>
          <a:custGeom>
            <a:avLst/>
            <a:gdLst/>
            <a:ahLst/>
            <a:cxnLst/>
            <a:rect l="l" t="t" r="r" b="b"/>
            <a:pathLst>
              <a:path w="9422943" h="9705278">
                <a:moveTo>
                  <a:pt x="0" y="0"/>
                </a:moveTo>
                <a:lnTo>
                  <a:pt x="9422942" y="0"/>
                </a:lnTo>
                <a:lnTo>
                  <a:pt x="9422942" y="9705278"/>
                </a:lnTo>
                <a:lnTo>
                  <a:pt x="0" y="97052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8093100" y="2240922"/>
          <a:ext cx="9166201" cy="6871956"/>
        </p:xfrm>
        <a:graphic>
          <a:graphicData uri="http://schemas.openxmlformats.org/drawingml/2006/table">
            <a:tbl>
              <a:tblPr/>
              <a:tblGrid>
                <a:gridCol w="2157892">
                  <a:extLst>
                    <a:ext uri="{9D8B030D-6E8A-4147-A177-3AD203B41FA5}">
                      <a16:colId xmlns:a16="http://schemas.microsoft.com/office/drawing/2014/main" val="20000"/>
                    </a:ext>
                  </a:extLst>
                </a:gridCol>
                <a:gridCol w="7008309">
                  <a:extLst>
                    <a:ext uri="{9D8B030D-6E8A-4147-A177-3AD203B41FA5}">
                      <a16:colId xmlns:a16="http://schemas.microsoft.com/office/drawing/2014/main" val="20001"/>
                    </a:ext>
                  </a:extLst>
                </a:gridCol>
              </a:tblGrid>
              <a:tr h="1183106">
                <a:tc>
                  <a:txBody>
                    <a:bodyPr/>
                    <a:lstStyle/>
                    <a:p>
                      <a:pPr algn="ctr">
                        <a:lnSpc>
                          <a:spcPts val="3359"/>
                        </a:lnSpc>
                        <a:defRPr/>
                      </a:pPr>
                      <a:r>
                        <a:rPr lang="en-US" sz="2399">
                          <a:solidFill>
                            <a:srgbClr val="000000">
                              <a:alpha val="84706"/>
                            </a:srgbClr>
                          </a:solidFill>
                          <a:latin typeface="Anantason Bold"/>
                          <a:ea typeface="Anantason Bold"/>
                          <a:cs typeface="Anantason Bold"/>
                          <a:sym typeface="Anantason Bold"/>
                        </a:rPr>
                        <a:t>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alpha val="84706"/>
                      </a:srgbClr>
                    </a:solidFill>
                  </a:tcPr>
                </a:tc>
                <a:tc>
                  <a:txBody>
                    <a:bodyPr/>
                    <a:lstStyle/>
                    <a:p>
                      <a:pPr algn="l">
                        <a:lnSpc>
                          <a:spcPts val="3919"/>
                        </a:lnSpc>
                        <a:defRPr/>
                      </a:pPr>
                      <a:r>
                        <a:rPr lang="en-US" sz="2799">
                          <a:solidFill>
                            <a:srgbClr val="000000">
                              <a:alpha val="84706"/>
                            </a:srgbClr>
                          </a:solidFill>
                          <a:latin typeface="Muli"/>
                          <a:ea typeface="Muli"/>
                          <a:cs typeface="Muli"/>
                          <a:sym typeface="Muli"/>
                        </a:rPr>
                        <a:t>Introduction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0"/>
                  </a:ext>
                </a:extLst>
              </a:tr>
              <a:tr h="1183106">
                <a:tc>
                  <a:txBody>
                    <a:bodyPr/>
                    <a:lstStyle/>
                    <a:p>
                      <a:pPr algn="ctr">
                        <a:lnSpc>
                          <a:spcPts val="3359"/>
                        </a:lnSpc>
                        <a:defRPr/>
                      </a:pPr>
                      <a:r>
                        <a:rPr lang="en-US" sz="2399">
                          <a:solidFill>
                            <a:srgbClr val="000000">
                              <a:alpha val="84706"/>
                            </a:srgbClr>
                          </a:solidFill>
                          <a:latin typeface="Anantason Bold"/>
                          <a:ea typeface="Anantason Bold"/>
                          <a:cs typeface="Anantason Bold"/>
                          <a:sym typeface="Anantason Bold"/>
                        </a:rPr>
                        <a:t>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alpha val="84706"/>
                      </a:srgbClr>
                    </a:solidFill>
                  </a:tcPr>
                </a:tc>
                <a:tc>
                  <a:txBody>
                    <a:bodyPr/>
                    <a:lstStyle/>
                    <a:p>
                      <a:pPr algn="l">
                        <a:lnSpc>
                          <a:spcPts val="3919"/>
                        </a:lnSpc>
                        <a:defRPr/>
                      </a:pPr>
                      <a:r>
                        <a:rPr lang="en-US" sz="2799">
                          <a:solidFill>
                            <a:srgbClr val="000000">
                              <a:alpha val="84706"/>
                            </a:srgbClr>
                          </a:solidFill>
                          <a:latin typeface="Muli"/>
                          <a:ea typeface="Muli"/>
                          <a:cs typeface="Muli"/>
                          <a:sym typeface="Muli"/>
                        </a:rPr>
                        <a:t>Research Question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1"/>
                  </a:ext>
                </a:extLst>
              </a:tr>
              <a:tr h="1183106">
                <a:tc>
                  <a:txBody>
                    <a:bodyPr/>
                    <a:lstStyle/>
                    <a:p>
                      <a:pPr algn="ctr">
                        <a:lnSpc>
                          <a:spcPts val="3359"/>
                        </a:lnSpc>
                        <a:defRPr/>
                      </a:pPr>
                      <a:r>
                        <a:rPr lang="en-US" sz="2399">
                          <a:solidFill>
                            <a:srgbClr val="000000">
                              <a:alpha val="84706"/>
                            </a:srgbClr>
                          </a:solidFill>
                          <a:latin typeface="Anantason Bold"/>
                          <a:ea typeface="Anantason Bold"/>
                          <a:cs typeface="Anantason Bold"/>
                          <a:sym typeface="Anantason Bold"/>
                        </a:rPr>
                        <a:t>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alpha val="84706"/>
                      </a:srgbClr>
                    </a:solidFill>
                  </a:tcPr>
                </a:tc>
                <a:tc>
                  <a:txBody>
                    <a:bodyPr/>
                    <a:lstStyle/>
                    <a:p>
                      <a:pPr algn="l">
                        <a:lnSpc>
                          <a:spcPts val="3919"/>
                        </a:lnSpc>
                        <a:defRPr/>
                      </a:pPr>
                      <a:r>
                        <a:rPr lang="en-US" sz="2799">
                          <a:solidFill>
                            <a:srgbClr val="000000">
                              <a:alpha val="84706"/>
                            </a:srgbClr>
                          </a:solidFill>
                          <a:latin typeface="Muli"/>
                          <a:ea typeface="Muli"/>
                          <a:cs typeface="Muli"/>
                          <a:sym typeface="Muli"/>
                        </a:rPr>
                        <a:t>Objectives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2"/>
                  </a:ext>
                </a:extLst>
              </a:tr>
              <a:tr h="1183106">
                <a:tc>
                  <a:txBody>
                    <a:bodyPr/>
                    <a:lstStyle/>
                    <a:p>
                      <a:pPr algn="ctr">
                        <a:lnSpc>
                          <a:spcPts val="3359"/>
                        </a:lnSpc>
                        <a:defRPr/>
                      </a:pPr>
                      <a:r>
                        <a:rPr lang="en-US" sz="2399">
                          <a:solidFill>
                            <a:srgbClr val="000000">
                              <a:alpha val="84706"/>
                            </a:srgbClr>
                          </a:solidFill>
                          <a:latin typeface="Anantason Bold"/>
                          <a:ea typeface="Anantason Bold"/>
                          <a:cs typeface="Anantason Bold"/>
                          <a:sym typeface="Anantason Bold"/>
                        </a:rPr>
                        <a:t>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alpha val="84706"/>
                      </a:srgbClr>
                    </a:solidFill>
                  </a:tcPr>
                </a:tc>
                <a:tc>
                  <a:txBody>
                    <a:bodyPr/>
                    <a:lstStyle/>
                    <a:p>
                      <a:pPr algn="l">
                        <a:lnSpc>
                          <a:spcPts val="3919"/>
                        </a:lnSpc>
                        <a:defRPr/>
                      </a:pPr>
                      <a:r>
                        <a:rPr lang="en-US" sz="2799">
                          <a:solidFill>
                            <a:srgbClr val="000000">
                              <a:alpha val="84706"/>
                            </a:srgbClr>
                          </a:solidFill>
                          <a:latin typeface="Muli"/>
                          <a:ea typeface="Muli"/>
                          <a:cs typeface="Muli"/>
                          <a:sym typeface="Muli"/>
                        </a:rPr>
                        <a:t>System Diagram</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3"/>
                  </a:ext>
                </a:extLst>
              </a:tr>
              <a:tr h="1069766">
                <a:tc>
                  <a:txBody>
                    <a:bodyPr/>
                    <a:lstStyle/>
                    <a:p>
                      <a:pPr algn="ctr">
                        <a:lnSpc>
                          <a:spcPts val="3359"/>
                        </a:lnSpc>
                        <a:defRPr/>
                      </a:pPr>
                      <a:r>
                        <a:rPr lang="en-US" sz="2399">
                          <a:solidFill>
                            <a:srgbClr val="000000">
                              <a:alpha val="84706"/>
                            </a:srgbClr>
                          </a:solidFill>
                          <a:latin typeface="Anantason Bold"/>
                          <a:ea typeface="Anantason Bold"/>
                          <a:cs typeface="Anantason Bold"/>
                          <a:sym typeface="Anantason Bold"/>
                        </a:rPr>
                        <a:t>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alpha val="84706"/>
                      </a:srgbClr>
                    </a:solidFill>
                  </a:tcPr>
                </a:tc>
                <a:tc>
                  <a:txBody>
                    <a:bodyPr/>
                    <a:lstStyle/>
                    <a:p>
                      <a:pPr algn="l">
                        <a:lnSpc>
                          <a:spcPts val="3919"/>
                        </a:lnSpc>
                        <a:defRPr/>
                      </a:pPr>
                      <a:r>
                        <a:rPr lang="en-US" sz="2799">
                          <a:solidFill>
                            <a:srgbClr val="000000">
                              <a:alpha val="84706"/>
                            </a:srgbClr>
                          </a:solidFill>
                          <a:latin typeface="Muli"/>
                          <a:ea typeface="Muli"/>
                          <a:cs typeface="Muli"/>
                          <a:sym typeface="Muli"/>
                        </a:rPr>
                        <a:t>Individual Components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4"/>
                  </a:ext>
                </a:extLst>
              </a:tr>
              <a:tr h="1069766">
                <a:tc>
                  <a:txBody>
                    <a:bodyPr/>
                    <a:lstStyle/>
                    <a:p>
                      <a:pPr algn="ctr">
                        <a:lnSpc>
                          <a:spcPts val="3359"/>
                        </a:lnSpc>
                        <a:defRPr/>
                      </a:pPr>
                      <a:r>
                        <a:rPr lang="en-US" sz="2399">
                          <a:solidFill>
                            <a:srgbClr val="000000">
                              <a:alpha val="84706"/>
                            </a:srgbClr>
                          </a:solidFill>
                          <a:latin typeface="Anantason Bold"/>
                          <a:ea typeface="Anantason Bold"/>
                          <a:cs typeface="Anantason Bold"/>
                          <a:sym typeface="Anantason Bold"/>
                        </a:rPr>
                        <a:t>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alpha val="84706"/>
                      </a:srgbClr>
                    </a:solidFill>
                  </a:tcPr>
                </a:tc>
                <a:tc>
                  <a:txBody>
                    <a:bodyPr/>
                    <a:lstStyle/>
                    <a:p>
                      <a:pPr algn="l">
                        <a:lnSpc>
                          <a:spcPts val="3919"/>
                        </a:lnSpc>
                        <a:defRPr/>
                      </a:pPr>
                      <a:r>
                        <a:rPr lang="en-US" sz="2799">
                          <a:solidFill>
                            <a:srgbClr val="000000">
                              <a:alpha val="84706"/>
                            </a:srgbClr>
                          </a:solidFill>
                          <a:latin typeface="Muli"/>
                          <a:ea typeface="Muli"/>
                          <a:cs typeface="Muli"/>
                          <a:sym typeface="Muli"/>
                        </a:rPr>
                        <a:t>Commercialization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5"/>
                  </a:ext>
                </a:extLst>
              </a:tr>
            </a:tbl>
          </a:graphicData>
        </a:graphic>
      </p:graphicFrame>
      <p:sp>
        <p:nvSpPr>
          <p:cNvPr id="4" name="TextBox 4"/>
          <p:cNvSpPr txBox="1"/>
          <p:nvPr/>
        </p:nvSpPr>
        <p:spPr>
          <a:xfrm>
            <a:off x="1550856" y="4477693"/>
            <a:ext cx="5637153" cy="1276350"/>
          </a:xfrm>
          <a:prstGeom prst="rect">
            <a:avLst/>
          </a:prstGeom>
        </p:spPr>
        <p:txBody>
          <a:bodyPr lIns="0" tIns="0" rIns="0" bIns="0" rtlCol="0" anchor="t">
            <a:spAutoFit/>
          </a:bodyPr>
          <a:lstStyle/>
          <a:p>
            <a:pPr algn="l">
              <a:lnSpc>
                <a:spcPts val="10199"/>
              </a:lnSpc>
            </a:pPr>
            <a:r>
              <a:rPr lang="en-US" sz="8499">
                <a:solidFill>
                  <a:srgbClr val="000000"/>
                </a:solidFill>
                <a:latin typeface="Anantason"/>
                <a:ea typeface="Anantason"/>
                <a:cs typeface="Anantason"/>
                <a:sym typeface="Anantason"/>
              </a:rPr>
              <a:t>Agenda</a:t>
            </a:r>
          </a:p>
        </p:txBody>
      </p:sp>
      <p:sp>
        <p:nvSpPr>
          <p:cNvPr id="5" name="Freeform 5"/>
          <p:cNvSpPr/>
          <p:nvPr/>
        </p:nvSpPr>
        <p:spPr>
          <a:xfrm>
            <a:off x="-9525" y="9548232"/>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4"/>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
        <p:nvSpPr>
          <p:cNvPr id="6" name="TextBox 6"/>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Specific and Sub Objectives</a:t>
            </a:r>
          </a:p>
        </p:txBody>
      </p:sp>
      <p:sp>
        <p:nvSpPr>
          <p:cNvPr id="7" name="TextBox 7"/>
          <p:cNvSpPr txBox="1"/>
          <p:nvPr/>
        </p:nvSpPr>
        <p:spPr>
          <a:xfrm>
            <a:off x="1028700" y="2253932"/>
            <a:ext cx="15766470" cy="5750560"/>
          </a:xfrm>
          <a:prstGeom prst="rect">
            <a:avLst/>
          </a:prstGeom>
        </p:spPr>
        <p:txBody>
          <a:bodyPr lIns="0" tIns="0" rIns="0" bIns="0" rtlCol="0" anchor="t">
            <a:spAutoFit/>
          </a:bodyPr>
          <a:lstStyle/>
          <a:p>
            <a:pPr algn="l">
              <a:lnSpc>
                <a:spcPts val="4159"/>
              </a:lnSpc>
            </a:pPr>
            <a:r>
              <a:rPr lang="en-US" sz="3199">
                <a:solidFill>
                  <a:srgbClr val="000000"/>
                </a:solidFill>
                <a:latin typeface="Muli Bold"/>
                <a:ea typeface="Muli Bold"/>
                <a:cs typeface="Muli Bold"/>
                <a:sym typeface="Muli Bold"/>
              </a:rPr>
              <a:t>Primary Objective</a:t>
            </a:r>
          </a:p>
          <a:p>
            <a:pPr algn="l">
              <a:lnSpc>
                <a:spcPts val="4159"/>
              </a:lnSpc>
            </a:pPr>
            <a:endParaRPr lang="en-US" sz="3199">
              <a:solidFill>
                <a:srgbClr val="000000"/>
              </a:solidFill>
              <a:latin typeface="Muli Bold"/>
              <a:ea typeface="Muli Bold"/>
              <a:cs typeface="Muli Bold"/>
              <a:sym typeface="Muli Bold"/>
            </a:endParaRPr>
          </a:p>
          <a:p>
            <a:pPr marL="690876" lvl="1" indent="-345438" algn="l">
              <a:lnSpc>
                <a:spcPts val="4159"/>
              </a:lnSpc>
              <a:buFont typeface="Arial"/>
              <a:buChar char="•"/>
            </a:pPr>
            <a:r>
              <a:rPr lang="en-US" sz="3199">
                <a:solidFill>
                  <a:srgbClr val="000000"/>
                </a:solidFill>
                <a:latin typeface="Muli"/>
                <a:ea typeface="Muli"/>
                <a:cs typeface="Muli"/>
                <a:sym typeface="Muli"/>
              </a:rPr>
              <a:t>Facilitating self directed learning by developing an AI Document Assistant through a form of chatbot interface.</a:t>
            </a:r>
          </a:p>
          <a:p>
            <a:pPr algn="l">
              <a:lnSpc>
                <a:spcPts val="4159"/>
              </a:lnSpc>
            </a:pPr>
            <a:endParaRPr lang="en-US" sz="3199">
              <a:solidFill>
                <a:srgbClr val="000000"/>
              </a:solidFill>
              <a:latin typeface="Muli"/>
              <a:ea typeface="Muli"/>
              <a:cs typeface="Muli"/>
              <a:sym typeface="Muli"/>
            </a:endParaRPr>
          </a:p>
          <a:p>
            <a:pPr algn="l">
              <a:lnSpc>
                <a:spcPts val="4159"/>
              </a:lnSpc>
            </a:pPr>
            <a:r>
              <a:rPr lang="en-US" sz="3199">
                <a:solidFill>
                  <a:srgbClr val="000000"/>
                </a:solidFill>
                <a:latin typeface="Muli Bold"/>
                <a:ea typeface="Muli Bold"/>
                <a:cs typeface="Muli Bold"/>
                <a:sym typeface="Muli Bold"/>
              </a:rPr>
              <a:t>Sub Objectives</a:t>
            </a:r>
          </a:p>
          <a:p>
            <a:pPr algn="l">
              <a:lnSpc>
                <a:spcPts val="4159"/>
              </a:lnSpc>
            </a:pPr>
            <a:endParaRPr lang="en-US" sz="3199">
              <a:solidFill>
                <a:srgbClr val="000000"/>
              </a:solidFill>
              <a:latin typeface="Muli Bold"/>
              <a:ea typeface="Muli Bold"/>
              <a:cs typeface="Muli Bold"/>
              <a:sym typeface="Muli Bold"/>
            </a:endParaRPr>
          </a:p>
          <a:p>
            <a:pPr marL="690876" lvl="1" indent="-345438" algn="l">
              <a:lnSpc>
                <a:spcPts val="4159"/>
              </a:lnSpc>
              <a:buFont typeface="Arial"/>
              <a:buChar char="•"/>
            </a:pPr>
            <a:r>
              <a:rPr lang="en-US" sz="3199">
                <a:solidFill>
                  <a:srgbClr val="000000"/>
                </a:solidFill>
                <a:latin typeface="Muli"/>
                <a:ea typeface="Muli"/>
                <a:cs typeface="Muli"/>
                <a:sym typeface="Muli"/>
              </a:rPr>
              <a:t>To design the system so that it can be easily integrated into other LMS platforms as a third-party tool.</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Ensure Scalability and Adaptability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
        <p:nvSpPr>
          <p:cNvPr id="6" name="Freeform 6"/>
          <p:cNvSpPr/>
          <p:nvPr/>
        </p:nvSpPr>
        <p:spPr>
          <a:xfrm>
            <a:off x="2289811" y="3187200"/>
            <a:ext cx="13708378" cy="3912600"/>
          </a:xfrm>
          <a:custGeom>
            <a:avLst/>
            <a:gdLst/>
            <a:ahLst/>
            <a:cxnLst/>
            <a:rect l="l" t="t" r="r" b="b"/>
            <a:pathLst>
              <a:path w="13708378" h="3912600">
                <a:moveTo>
                  <a:pt x="0" y="0"/>
                </a:moveTo>
                <a:lnTo>
                  <a:pt x="13708378" y="0"/>
                </a:lnTo>
                <a:lnTo>
                  <a:pt x="13708378" y="3912600"/>
                </a:lnTo>
                <a:lnTo>
                  <a:pt x="0" y="3912600"/>
                </a:lnTo>
                <a:lnTo>
                  <a:pt x="0" y="0"/>
                </a:lnTo>
                <a:close/>
              </a:path>
            </a:pathLst>
          </a:custGeom>
          <a:blipFill>
            <a:blip r:embed="rId5"/>
            <a:stretch>
              <a:fillRect/>
            </a:stretch>
          </a:blipFill>
        </p:spPr>
      </p:sp>
      <p:sp>
        <p:nvSpPr>
          <p:cNvPr id="7" name="TextBox 7"/>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Methodology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
        <p:nvSpPr>
          <p:cNvPr id="6" name="Freeform 6"/>
          <p:cNvSpPr/>
          <p:nvPr/>
        </p:nvSpPr>
        <p:spPr>
          <a:xfrm>
            <a:off x="2367099" y="1936589"/>
            <a:ext cx="13553802" cy="7321711"/>
          </a:xfrm>
          <a:custGeom>
            <a:avLst/>
            <a:gdLst/>
            <a:ahLst/>
            <a:cxnLst/>
            <a:rect l="l" t="t" r="r" b="b"/>
            <a:pathLst>
              <a:path w="13553802" h="7321711">
                <a:moveTo>
                  <a:pt x="0" y="0"/>
                </a:moveTo>
                <a:lnTo>
                  <a:pt x="13553802" y="0"/>
                </a:lnTo>
                <a:lnTo>
                  <a:pt x="13553802" y="7321711"/>
                </a:lnTo>
                <a:lnTo>
                  <a:pt x="0" y="7321711"/>
                </a:lnTo>
                <a:lnTo>
                  <a:pt x="0" y="0"/>
                </a:lnTo>
                <a:close/>
              </a:path>
            </a:pathLst>
          </a:custGeom>
          <a:blipFill>
            <a:blip r:embed="rId5"/>
            <a:stretch>
              <a:fillRect/>
            </a:stretch>
          </a:blipFill>
        </p:spPr>
      </p:sp>
      <p:sp>
        <p:nvSpPr>
          <p:cNvPr id="7" name="TextBox 7"/>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Methodology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
        <p:nvSpPr>
          <p:cNvPr id="6" name="TextBox 6"/>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Requirments</a:t>
            </a:r>
          </a:p>
        </p:txBody>
      </p:sp>
      <p:graphicFrame>
        <p:nvGraphicFramePr>
          <p:cNvPr id="7" name="Table 7"/>
          <p:cNvGraphicFramePr>
            <a:graphicFrameLocks noGrp="1"/>
          </p:cNvGraphicFramePr>
          <p:nvPr/>
        </p:nvGraphicFramePr>
        <p:xfrm>
          <a:off x="1057275" y="2431545"/>
          <a:ext cx="16202025" cy="6199291"/>
        </p:xfrm>
        <a:graphic>
          <a:graphicData uri="http://schemas.openxmlformats.org/drawingml/2006/table">
            <a:tbl>
              <a:tblPr/>
              <a:tblGrid>
                <a:gridCol w="8101012">
                  <a:extLst>
                    <a:ext uri="{9D8B030D-6E8A-4147-A177-3AD203B41FA5}">
                      <a16:colId xmlns:a16="http://schemas.microsoft.com/office/drawing/2014/main" val="20000"/>
                    </a:ext>
                  </a:extLst>
                </a:gridCol>
                <a:gridCol w="8101012">
                  <a:extLst>
                    <a:ext uri="{9D8B030D-6E8A-4147-A177-3AD203B41FA5}">
                      <a16:colId xmlns:a16="http://schemas.microsoft.com/office/drawing/2014/main" val="20001"/>
                    </a:ext>
                  </a:extLst>
                </a:gridCol>
              </a:tblGrid>
              <a:tr h="1313054">
                <a:tc>
                  <a:txBody>
                    <a:bodyPr/>
                    <a:lstStyle/>
                    <a:p>
                      <a:pPr algn="ctr">
                        <a:lnSpc>
                          <a:spcPts val="4200"/>
                        </a:lnSpc>
                        <a:defRPr/>
                      </a:pPr>
                      <a:r>
                        <a:rPr lang="en-US" sz="3000">
                          <a:solidFill>
                            <a:srgbClr val="000000"/>
                          </a:solidFill>
                          <a:latin typeface="Anantason"/>
                          <a:ea typeface="Anantason"/>
                          <a:cs typeface="Anantason"/>
                          <a:sym typeface="Anantason"/>
                        </a:rPr>
                        <a:t>Functional</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tc>
                  <a:txBody>
                    <a:bodyPr/>
                    <a:lstStyle/>
                    <a:p>
                      <a:pPr algn="ctr">
                        <a:lnSpc>
                          <a:spcPts val="4200"/>
                        </a:lnSpc>
                        <a:defRPr/>
                      </a:pPr>
                      <a:r>
                        <a:rPr lang="en-US" sz="3000">
                          <a:solidFill>
                            <a:srgbClr val="000000"/>
                          </a:solidFill>
                          <a:latin typeface="Anantason"/>
                          <a:ea typeface="Anantason"/>
                          <a:cs typeface="Anantason"/>
                          <a:sym typeface="Anantason"/>
                        </a:rPr>
                        <a:t>Non Functional</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extLst>
                  <a:ext uri="{0D108BD9-81ED-4DB2-BD59-A6C34878D82A}">
                    <a16:rowId xmlns:a16="http://schemas.microsoft.com/office/drawing/2014/main" val="10000"/>
                  </a:ext>
                </a:extLst>
              </a:tr>
              <a:tr h="4886238">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Document Ingestion</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Chatbot Interaction</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Data retrievel</a:t>
                      </a: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Usability</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Scalability</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Compliance</a:t>
                      </a: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sp>
        <p:nvSpPr>
          <p:cNvPr id="3" name="Freeform 3"/>
          <p:cNvSpPr/>
          <p:nvPr/>
        </p:nvSpPr>
        <p:spPr>
          <a:xfrm>
            <a:off x="2529428" y="1206741"/>
            <a:ext cx="13229143" cy="7873518"/>
          </a:xfrm>
          <a:custGeom>
            <a:avLst/>
            <a:gdLst/>
            <a:ahLst/>
            <a:cxnLst/>
            <a:rect l="l" t="t" r="r" b="b"/>
            <a:pathLst>
              <a:path w="13229143" h="7873518">
                <a:moveTo>
                  <a:pt x="0" y="0"/>
                </a:moveTo>
                <a:lnTo>
                  <a:pt x="13229144" y="0"/>
                </a:lnTo>
                <a:lnTo>
                  <a:pt x="13229144" y="7873518"/>
                </a:lnTo>
                <a:lnTo>
                  <a:pt x="0" y="7873518"/>
                </a:lnTo>
                <a:lnTo>
                  <a:pt x="0" y="0"/>
                </a:lnTo>
                <a:close/>
              </a:path>
            </a:pathLst>
          </a:custGeom>
          <a:blipFill>
            <a:blip r:embed="rId3"/>
            <a:stretch>
              <a:fillRect/>
            </a:stretch>
          </a:blipFill>
        </p:spPr>
      </p:sp>
      <p:sp>
        <p:nvSpPr>
          <p:cNvPr id="4" name="TextBox 4"/>
          <p:cNvSpPr txBox="1"/>
          <p:nvPr/>
        </p:nvSpPr>
        <p:spPr>
          <a:xfrm>
            <a:off x="1028700" y="782879"/>
            <a:ext cx="575724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Work breakdown</a:t>
            </a:r>
          </a:p>
        </p:txBody>
      </p:sp>
      <p:grpSp>
        <p:nvGrpSpPr>
          <p:cNvPr id="5" name="Group 5"/>
          <p:cNvGrpSpPr/>
          <p:nvPr/>
        </p:nvGrpSpPr>
        <p:grpSpPr>
          <a:xfrm>
            <a:off x="0" y="9548232"/>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sp>
        <p:nvSpPr>
          <p:cNvPr id="3" name="Freeform 3"/>
          <p:cNvSpPr/>
          <p:nvPr/>
        </p:nvSpPr>
        <p:spPr>
          <a:xfrm>
            <a:off x="5411524" y="2314882"/>
            <a:ext cx="7464951" cy="5657237"/>
          </a:xfrm>
          <a:custGeom>
            <a:avLst/>
            <a:gdLst/>
            <a:ahLst/>
            <a:cxnLst/>
            <a:rect l="l" t="t" r="r" b="b"/>
            <a:pathLst>
              <a:path w="7464951" h="5657237">
                <a:moveTo>
                  <a:pt x="0" y="0"/>
                </a:moveTo>
                <a:lnTo>
                  <a:pt x="7464952" y="0"/>
                </a:lnTo>
                <a:lnTo>
                  <a:pt x="7464952" y="5657236"/>
                </a:lnTo>
                <a:lnTo>
                  <a:pt x="0" y="5657236"/>
                </a:lnTo>
                <a:lnTo>
                  <a:pt x="0" y="0"/>
                </a:lnTo>
                <a:close/>
              </a:path>
            </a:pathLst>
          </a:custGeom>
          <a:blipFill>
            <a:blip r:embed="rId3"/>
            <a:stretch>
              <a:fillRect/>
            </a:stretch>
          </a:blipFill>
        </p:spPr>
      </p:sp>
      <p:sp>
        <p:nvSpPr>
          <p:cNvPr id="4" name="TextBox 4"/>
          <p:cNvSpPr txBox="1"/>
          <p:nvPr/>
        </p:nvSpPr>
        <p:spPr>
          <a:xfrm>
            <a:off x="1028700" y="803299"/>
            <a:ext cx="575724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Technologies</a:t>
            </a:r>
          </a:p>
        </p:txBody>
      </p:sp>
      <p:grpSp>
        <p:nvGrpSpPr>
          <p:cNvPr id="5" name="Group 5"/>
          <p:cNvGrpSpPr/>
          <p:nvPr/>
        </p:nvGrpSpPr>
        <p:grpSpPr>
          <a:xfrm>
            <a:off x="0" y="9548232"/>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218506" y="-2587409"/>
            <a:ext cx="8956428" cy="9224785"/>
          </a:xfrm>
          <a:custGeom>
            <a:avLst/>
            <a:gdLst/>
            <a:ahLst/>
            <a:cxnLst/>
            <a:rect l="l" t="t" r="r" b="b"/>
            <a:pathLst>
              <a:path w="8956428" h="9224785">
                <a:moveTo>
                  <a:pt x="0" y="0"/>
                </a:moveTo>
                <a:lnTo>
                  <a:pt x="8956428" y="0"/>
                </a:lnTo>
                <a:lnTo>
                  <a:pt x="8956428" y="9224785"/>
                </a:lnTo>
                <a:lnTo>
                  <a:pt x="0" y="9224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1589" y="886894"/>
            <a:ext cx="15565312" cy="7624029"/>
          </a:xfrm>
          <a:custGeom>
            <a:avLst/>
            <a:gdLst/>
            <a:ahLst/>
            <a:cxnLst/>
            <a:rect l="l" t="t" r="r" b="b"/>
            <a:pathLst>
              <a:path w="15565312" h="7624029">
                <a:moveTo>
                  <a:pt x="0" y="0"/>
                </a:moveTo>
                <a:lnTo>
                  <a:pt x="15565313" y="0"/>
                </a:lnTo>
                <a:lnTo>
                  <a:pt x="15565313" y="7624029"/>
                </a:lnTo>
                <a:lnTo>
                  <a:pt x="0" y="7624029"/>
                </a:lnTo>
                <a:lnTo>
                  <a:pt x="0" y="0"/>
                </a:lnTo>
                <a:close/>
              </a:path>
            </a:pathLst>
          </a:custGeom>
          <a:blipFill>
            <a:blip r:embed="rId4"/>
            <a:stretch>
              <a:fillRect/>
            </a:stretch>
          </a:blipFill>
        </p:spPr>
      </p:sp>
      <p:sp>
        <p:nvSpPr>
          <p:cNvPr id="4" name="TextBox 4"/>
          <p:cNvSpPr txBox="1"/>
          <p:nvPr/>
        </p:nvSpPr>
        <p:spPr>
          <a:xfrm rot="5400000">
            <a:off x="14380675" y="2944301"/>
            <a:ext cx="575724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Gantt Chart</a:t>
            </a:r>
          </a:p>
        </p:txBody>
      </p:sp>
      <p:grpSp>
        <p:nvGrpSpPr>
          <p:cNvPr id="5" name="Group 5"/>
          <p:cNvGrpSpPr/>
          <p:nvPr/>
        </p:nvGrpSpPr>
        <p:grpSpPr>
          <a:xfrm>
            <a:off x="0" y="9548232"/>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5"/>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graphicFrame>
        <p:nvGraphicFramePr>
          <p:cNvPr id="3" name="Table 3"/>
          <p:cNvGraphicFramePr>
            <a:graphicFrameLocks noGrp="1"/>
          </p:cNvGraphicFramePr>
          <p:nvPr/>
        </p:nvGraphicFramePr>
        <p:xfrm>
          <a:off x="1028700" y="2301007"/>
          <a:ext cx="16230600" cy="5684987"/>
        </p:xfrm>
        <a:graphic>
          <a:graphicData uri="http://schemas.openxmlformats.org/drawingml/2006/table">
            <a:tbl>
              <a:tblPr/>
              <a:tblGrid>
                <a:gridCol w="1118748">
                  <a:extLst>
                    <a:ext uri="{9D8B030D-6E8A-4147-A177-3AD203B41FA5}">
                      <a16:colId xmlns:a16="http://schemas.microsoft.com/office/drawing/2014/main" val="20000"/>
                    </a:ext>
                  </a:extLst>
                </a:gridCol>
                <a:gridCol w="15111852">
                  <a:extLst>
                    <a:ext uri="{9D8B030D-6E8A-4147-A177-3AD203B41FA5}">
                      <a16:colId xmlns:a16="http://schemas.microsoft.com/office/drawing/2014/main" val="20001"/>
                    </a:ext>
                  </a:extLst>
                </a:gridCol>
              </a:tblGrid>
              <a:tr h="1298877">
                <a:tc>
                  <a:txBody>
                    <a:bodyPr/>
                    <a:lstStyle/>
                    <a:p>
                      <a:pPr algn="ctr">
                        <a:lnSpc>
                          <a:spcPts val="3359"/>
                        </a:lnSpc>
                        <a:defRPr/>
                      </a:pPr>
                      <a:r>
                        <a:rPr lang="en-US" sz="2400">
                          <a:solidFill>
                            <a:srgbClr val="FFFFFF"/>
                          </a:solidFill>
                          <a:latin typeface="Anantason Bold"/>
                          <a:ea typeface="Anantason Bold"/>
                          <a:cs typeface="Anantason Bold"/>
                          <a:sym typeface="Anantason Bold"/>
                        </a:rPr>
                        <a:t>[ 1]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hlinkClick r:id="rId3" tooltip="https://www.researchgate.net/publication/362438681_Implementing_Artificial_Intelligence_Chatbot_in_Moodle_Learning_Management_System"/>
                        </a:rPr>
                        <a:t>Shilowaras, Mahendran &amp; Nor Amizam, Jusoh. (2022). Implementing Artificial Intelligence Chatbot in Moodle Learning Management System. Engineering, Agriculture, Science and Technology Journal</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461660">
                <a:tc>
                  <a:txBody>
                    <a:bodyPr/>
                    <a:lstStyle/>
                    <a:p>
                      <a:pPr algn="ctr">
                        <a:lnSpc>
                          <a:spcPts val="3359"/>
                        </a:lnSpc>
                        <a:defRPr/>
                      </a:pPr>
                      <a:r>
                        <a:rPr lang="en-US" sz="2400">
                          <a:solidFill>
                            <a:srgbClr val="FFFFFF"/>
                          </a:solidFill>
                          <a:latin typeface="Anantason Bold"/>
                          <a:ea typeface="Anantason Bold"/>
                          <a:cs typeface="Anantason Bold"/>
                          <a:sym typeface="Anantason Bold"/>
                        </a:rPr>
                        <a:t>[2]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hlinkClick r:id="rId4" tooltip="https://rdcu.be/dQh6w"/>
                        </a:rPr>
                        <a:t>Labadze, L., Grigolia, M. &amp; Machaidze, L. Role of AI chatbots in education: systematic literature review. Int J Educ Technol High Educ </a:t>
                      </a:r>
                      <a:r>
                        <a:rPr lang="en-US" sz="2299">
                          <a:solidFill>
                            <a:srgbClr val="000000"/>
                          </a:solidFill>
                          <a:latin typeface="Muli"/>
                          <a:ea typeface="Muli"/>
                          <a:cs typeface="Muli"/>
                          <a:sym typeface="Muli"/>
                        </a:rPr>
                        <a:t>2023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62922">
                <a:tc>
                  <a:txBody>
                    <a:bodyPr/>
                    <a:lstStyle/>
                    <a:p>
                      <a:pPr algn="ctr">
                        <a:lnSpc>
                          <a:spcPts val="3359"/>
                        </a:lnSpc>
                        <a:defRPr/>
                      </a:pPr>
                      <a:r>
                        <a:rPr lang="en-US" sz="2400">
                          <a:solidFill>
                            <a:srgbClr val="FFFFFF"/>
                          </a:solidFill>
                          <a:latin typeface="Anantason Bold"/>
                          <a:ea typeface="Anantason Bold"/>
                          <a:cs typeface="Anantason Bold"/>
                          <a:sym typeface="Anantason Bold"/>
                        </a:rPr>
                        <a:t>[3]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hlinkClick r:id="rId5" tooltip="https://www.researchgate.net/publication/379957626_Enhancing_Student_Engagement_Through_Artificial_Intelligence_AI_Understanding_the_Basics_Opportunities_and_Challenges"/>
                        </a:rPr>
                        <a:t>Nguyen, Andy &amp; Kremantzis, Marios Dominikos &amp; Essien, Ani &amp; Petrounias, Ilias &amp; Hosseini, Samira. (2024). Enhancing Student Engagement Through Artificial Intelligence (AI): Understanding the Basics, Opportunities, and Challenges. Journal of University Teaching and Learning Practice.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61527">
                <a:tc>
                  <a:txBody>
                    <a:bodyPr/>
                    <a:lstStyle/>
                    <a:p>
                      <a:pPr algn="ctr">
                        <a:lnSpc>
                          <a:spcPts val="3359"/>
                        </a:lnSpc>
                        <a:defRPr/>
                      </a:pPr>
                      <a:r>
                        <a:rPr lang="en-US" sz="2400">
                          <a:solidFill>
                            <a:srgbClr val="FFFFFF"/>
                          </a:solidFill>
                          <a:latin typeface="Anantason"/>
                          <a:ea typeface="Anantason"/>
                          <a:cs typeface="Anantason"/>
                          <a:sym typeface="Anantason"/>
                        </a:rPr>
                        <a:t>[4]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hlinkClick r:id="rId6" tooltip="https://www.mdpi.com/2119070"/>
                        </a:rPr>
                        <a:t>Deng, X.; Yu, Z. A Meta-Analysis and Systematic Review of the Effect of Chatbot Technology Use in Sustainable Education. Sustainability 2023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 name="TextBox 4"/>
          <p:cNvSpPr txBox="1"/>
          <p:nvPr/>
        </p:nvSpPr>
        <p:spPr>
          <a:xfrm>
            <a:off x="1028700" y="859649"/>
            <a:ext cx="575724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References</a:t>
            </a:r>
          </a:p>
        </p:txBody>
      </p:sp>
      <p:grpSp>
        <p:nvGrpSpPr>
          <p:cNvPr id="5" name="Group 5"/>
          <p:cNvGrpSpPr/>
          <p:nvPr/>
        </p:nvGrpSpPr>
        <p:grpSpPr>
          <a:xfrm>
            <a:off x="0" y="9548232"/>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7"/>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IT21249266 | PEIRIS ARD |  2024-25J-112</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sp>
        <p:nvSpPr>
          <p:cNvPr id="3" name="Freeform 3"/>
          <p:cNvSpPr/>
          <p:nvPr/>
        </p:nvSpPr>
        <p:spPr>
          <a:xfrm>
            <a:off x="-1902177" y="-2172401"/>
            <a:ext cx="5861754" cy="6358905"/>
          </a:xfrm>
          <a:custGeom>
            <a:avLst/>
            <a:gdLst/>
            <a:ahLst/>
            <a:cxnLst/>
            <a:rect l="l" t="t" r="r" b="b"/>
            <a:pathLst>
              <a:path w="5861754" h="6358905">
                <a:moveTo>
                  <a:pt x="0" y="0"/>
                </a:moveTo>
                <a:lnTo>
                  <a:pt x="5861754" y="0"/>
                </a:lnTo>
                <a:lnTo>
                  <a:pt x="5861754" y="6358904"/>
                </a:lnTo>
                <a:lnTo>
                  <a:pt x="0" y="6358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87604">
            <a:off x="-2344752" y="-2664017"/>
            <a:ext cx="6224985" cy="6224985"/>
          </a:xfrm>
          <a:custGeom>
            <a:avLst/>
            <a:gdLst/>
            <a:ahLst/>
            <a:cxnLst/>
            <a:rect l="l" t="t" r="r" b="b"/>
            <a:pathLst>
              <a:path w="6224985" h="6224985">
                <a:moveTo>
                  <a:pt x="0" y="0"/>
                </a:moveTo>
                <a:lnTo>
                  <a:pt x="6224985" y="0"/>
                </a:lnTo>
                <a:lnTo>
                  <a:pt x="6224985" y="6224984"/>
                </a:lnTo>
                <a:lnTo>
                  <a:pt x="0" y="6224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540261" y="5885210"/>
            <a:ext cx="8115300" cy="8803580"/>
          </a:xfrm>
          <a:custGeom>
            <a:avLst/>
            <a:gdLst/>
            <a:ahLst/>
            <a:cxnLst/>
            <a:rect l="l" t="t" r="r" b="b"/>
            <a:pathLst>
              <a:path w="8115300" h="8803580">
                <a:moveTo>
                  <a:pt x="0" y="0"/>
                </a:moveTo>
                <a:lnTo>
                  <a:pt x="8115300" y="0"/>
                </a:lnTo>
                <a:lnTo>
                  <a:pt x="8115300" y="8803580"/>
                </a:lnTo>
                <a:lnTo>
                  <a:pt x="0" y="8803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8606564">
            <a:off x="14981378" y="7271813"/>
            <a:ext cx="5233065" cy="5233065"/>
          </a:xfrm>
          <a:custGeom>
            <a:avLst/>
            <a:gdLst/>
            <a:ahLst/>
            <a:cxnLst/>
            <a:rect l="l" t="t" r="r" b="b"/>
            <a:pathLst>
              <a:path w="5233065" h="5233065">
                <a:moveTo>
                  <a:pt x="0" y="0"/>
                </a:moveTo>
                <a:lnTo>
                  <a:pt x="5233065" y="0"/>
                </a:lnTo>
                <a:lnTo>
                  <a:pt x="5233065" y="5233065"/>
                </a:lnTo>
                <a:lnTo>
                  <a:pt x="0" y="52330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351841">
            <a:off x="14771794" y="8969890"/>
            <a:ext cx="1105403" cy="576819"/>
          </a:xfrm>
          <a:custGeom>
            <a:avLst/>
            <a:gdLst/>
            <a:ahLst/>
            <a:cxnLst/>
            <a:rect l="l" t="t" r="r" b="b"/>
            <a:pathLst>
              <a:path w="1105403" h="576819">
                <a:moveTo>
                  <a:pt x="0" y="0"/>
                </a:moveTo>
                <a:lnTo>
                  <a:pt x="1105403" y="0"/>
                </a:lnTo>
                <a:lnTo>
                  <a:pt x="1105403" y="576820"/>
                </a:lnTo>
                <a:lnTo>
                  <a:pt x="0" y="5768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812347" y="1667968"/>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9" name="Group 9"/>
          <p:cNvGrpSpPr/>
          <p:nvPr/>
        </p:nvGrpSpPr>
        <p:grpSpPr>
          <a:xfrm>
            <a:off x="0" y="9548232"/>
            <a:ext cx="13364957" cy="738768"/>
            <a:chOff x="0" y="0"/>
            <a:chExt cx="17819943" cy="985024"/>
          </a:xfrm>
        </p:grpSpPr>
        <p:sp>
          <p:nvSpPr>
            <p:cNvPr id="10" name="Freeform 10"/>
            <p:cNvSpPr/>
            <p:nvPr/>
          </p:nvSpPr>
          <p:spPr>
            <a:xfrm>
              <a:off x="0" y="0"/>
              <a:ext cx="6834034" cy="985024"/>
            </a:xfrm>
            <a:custGeom>
              <a:avLst/>
              <a:gdLst/>
              <a:ahLst/>
              <a:cxnLst/>
              <a:rect l="l" t="t" r="r" b="b"/>
              <a:pathLst>
                <a:path w="6834034" h="985024">
                  <a:moveTo>
                    <a:pt x="0" y="0"/>
                  </a:moveTo>
                  <a:lnTo>
                    <a:pt x="6834034" y="0"/>
                  </a:lnTo>
                  <a:lnTo>
                    <a:pt x="6834034" y="985024"/>
                  </a:lnTo>
                  <a:lnTo>
                    <a:pt x="0" y="985024"/>
                  </a:lnTo>
                  <a:lnTo>
                    <a:pt x="0" y="0"/>
                  </a:lnTo>
                  <a:close/>
                </a:path>
              </a:pathLst>
            </a:custGeom>
            <a:blipFill>
              <a:blip r:embed="rId15"/>
              <a:stretch>
                <a:fillRect t="-12013" b="-12013"/>
              </a:stretch>
            </a:blipFill>
          </p:spPr>
        </p:sp>
        <p:sp>
          <p:nvSpPr>
            <p:cNvPr id="11" name="TextBox 11"/>
            <p:cNvSpPr txBox="1"/>
            <p:nvPr/>
          </p:nvSpPr>
          <p:spPr>
            <a:xfrm>
              <a:off x="6834034" y="250789"/>
              <a:ext cx="10985909"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
        <p:nvSpPr>
          <p:cNvPr id="12" name="Freeform 12"/>
          <p:cNvSpPr/>
          <p:nvPr/>
        </p:nvSpPr>
        <p:spPr>
          <a:xfrm>
            <a:off x="13761029" y="633984"/>
            <a:ext cx="3212905" cy="2635939"/>
          </a:xfrm>
          <a:custGeom>
            <a:avLst/>
            <a:gdLst/>
            <a:ahLst/>
            <a:cxnLst/>
            <a:rect l="l" t="t" r="r" b="b"/>
            <a:pathLst>
              <a:path w="3212905" h="2635939">
                <a:moveTo>
                  <a:pt x="0" y="0"/>
                </a:moveTo>
                <a:lnTo>
                  <a:pt x="3212905" y="0"/>
                </a:lnTo>
                <a:lnTo>
                  <a:pt x="3212905" y="2635939"/>
                </a:lnTo>
                <a:lnTo>
                  <a:pt x="0" y="2635939"/>
                </a:lnTo>
                <a:lnTo>
                  <a:pt x="0" y="0"/>
                </a:lnTo>
                <a:close/>
              </a:path>
            </a:pathLst>
          </a:custGeom>
          <a:blipFill>
            <a:blip r:embed="rId16"/>
            <a:stretch>
              <a:fillRect t="-31212" b="-31212"/>
            </a:stretch>
          </a:blipFill>
        </p:spPr>
      </p:sp>
      <p:sp>
        <p:nvSpPr>
          <p:cNvPr id="13" name="TextBox 13"/>
          <p:cNvSpPr txBox="1"/>
          <p:nvPr/>
        </p:nvSpPr>
        <p:spPr>
          <a:xfrm>
            <a:off x="2821301" y="3867150"/>
            <a:ext cx="12784100" cy="2562225"/>
          </a:xfrm>
          <a:prstGeom prst="rect">
            <a:avLst/>
          </a:prstGeom>
        </p:spPr>
        <p:txBody>
          <a:bodyPr lIns="0" tIns="0" rIns="0" bIns="0" rtlCol="0" anchor="t">
            <a:spAutoFit/>
          </a:bodyPr>
          <a:lstStyle/>
          <a:p>
            <a:pPr algn="just">
              <a:lnSpc>
                <a:spcPts val="10199"/>
              </a:lnSpc>
            </a:pPr>
            <a:r>
              <a:rPr lang="en-US" sz="8499">
                <a:solidFill>
                  <a:srgbClr val="000000"/>
                </a:solidFill>
                <a:latin typeface="Anantason"/>
                <a:ea typeface="Anantason"/>
                <a:cs typeface="Anantason"/>
                <a:sym typeface="Anantason"/>
              </a:rPr>
              <a:t>IT21302862|SRI SAMADHI L.A.S.S</a:t>
            </a:r>
          </a:p>
        </p:txBody>
      </p:sp>
      <p:grpSp>
        <p:nvGrpSpPr>
          <p:cNvPr id="14" name="Group 14"/>
          <p:cNvGrpSpPr/>
          <p:nvPr/>
        </p:nvGrpSpPr>
        <p:grpSpPr>
          <a:xfrm>
            <a:off x="5822375" y="6852274"/>
            <a:ext cx="6643249" cy="953135"/>
            <a:chOff x="0" y="0"/>
            <a:chExt cx="8857665" cy="1270847"/>
          </a:xfrm>
        </p:grpSpPr>
        <p:sp>
          <p:nvSpPr>
            <p:cNvPr id="15" name="TextBox 15"/>
            <p:cNvSpPr txBox="1"/>
            <p:nvPr/>
          </p:nvSpPr>
          <p:spPr>
            <a:xfrm>
              <a:off x="0" y="-19050"/>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SPECIALIZATION</a:t>
              </a:r>
            </a:p>
          </p:txBody>
        </p:sp>
        <p:sp>
          <p:nvSpPr>
            <p:cNvPr id="16" name="TextBox 16"/>
            <p:cNvSpPr txBox="1"/>
            <p:nvPr/>
          </p:nvSpPr>
          <p:spPr>
            <a:xfrm>
              <a:off x="0" y="581872"/>
              <a:ext cx="8857665" cy="688975"/>
            </a:xfrm>
            <a:prstGeom prst="rect">
              <a:avLst/>
            </a:prstGeom>
          </p:spPr>
          <p:txBody>
            <a:bodyPr lIns="0" tIns="0" rIns="0" bIns="0" rtlCol="0" anchor="t">
              <a:spAutoFit/>
            </a:bodyPr>
            <a:lstStyle/>
            <a:p>
              <a:pPr marL="0" lvl="0" indent="0" algn="ctr">
                <a:lnSpc>
                  <a:spcPts val="4199"/>
                </a:lnSpc>
                <a:spcBef>
                  <a:spcPct val="0"/>
                </a:spcBef>
              </a:pPr>
              <a:r>
                <a:rPr lang="en-US" sz="3499">
                  <a:solidFill>
                    <a:srgbClr val="000000"/>
                  </a:solidFill>
                  <a:latin typeface="Anantason"/>
                  <a:ea typeface="Anantason"/>
                  <a:cs typeface="Anantason"/>
                  <a:sym typeface="Anantason"/>
                </a:rPr>
                <a:t>SOFTWARE ENGINEERING</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GROUP</a:t>
              </a:r>
            </a:p>
          </p:txBody>
        </p:sp>
      </p:grpSp>
      <p:sp>
        <p:nvSpPr>
          <p:cNvPr id="6" name="Freeform 6"/>
          <p:cNvSpPr/>
          <p:nvPr/>
        </p:nvSpPr>
        <p:spPr>
          <a:xfrm>
            <a:off x="9753956" y="2897958"/>
            <a:ext cx="7274172" cy="6066890"/>
          </a:xfrm>
          <a:custGeom>
            <a:avLst/>
            <a:gdLst/>
            <a:ahLst/>
            <a:cxnLst/>
            <a:rect l="l" t="t" r="r" b="b"/>
            <a:pathLst>
              <a:path w="7274172" h="6066890">
                <a:moveTo>
                  <a:pt x="0" y="0"/>
                </a:moveTo>
                <a:lnTo>
                  <a:pt x="7274172" y="0"/>
                </a:lnTo>
                <a:lnTo>
                  <a:pt x="7274172" y="6066891"/>
                </a:lnTo>
                <a:lnTo>
                  <a:pt x="0" y="6066891"/>
                </a:lnTo>
                <a:lnTo>
                  <a:pt x="0" y="0"/>
                </a:lnTo>
                <a:close/>
              </a:path>
            </a:pathLst>
          </a:custGeom>
          <a:blipFill>
            <a:blip r:embed="rId5"/>
            <a:stretch>
              <a:fillRect r="-25104"/>
            </a:stretch>
          </a:blipFill>
        </p:spPr>
      </p:sp>
      <p:sp>
        <p:nvSpPr>
          <p:cNvPr id="7" name="TextBox 7"/>
          <p:cNvSpPr txBox="1"/>
          <p:nvPr/>
        </p:nvSpPr>
        <p:spPr>
          <a:xfrm>
            <a:off x="1028700" y="1038225"/>
            <a:ext cx="10889248" cy="1276350"/>
          </a:xfrm>
          <a:prstGeom prst="rect">
            <a:avLst/>
          </a:prstGeom>
        </p:spPr>
        <p:txBody>
          <a:bodyPr lIns="0" tIns="0" rIns="0" bIns="0" rtlCol="0" anchor="t">
            <a:spAutoFit/>
          </a:bodyPr>
          <a:lstStyle/>
          <a:p>
            <a:pPr algn="l">
              <a:lnSpc>
                <a:spcPts val="10199"/>
              </a:lnSpc>
            </a:pPr>
            <a:r>
              <a:rPr lang="en-US" sz="8499">
                <a:solidFill>
                  <a:srgbClr val="000000"/>
                </a:solidFill>
                <a:latin typeface="Anantason"/>
                <a:ea typeface="Anantason"/>
                <a:cs typeface="Anantason"/>
                <a:sym typeface="Anantason"/>
              </a:rPr>
              <a:t>Research Component</a:t>
            </a:r>
          </a:p>
        </p:txBody>
      </p:sp>
      <p:sp>
        <p:nvSpPr>
          <p:cNvPr id="8" name="TextBox 8"/>
          <p:cNvSpPr txBox="1"/>
          <p:nvPr/>
        </p:nvSpPr>
        <p:spPr>
          <a:xfrm>
            <a:off x="1028700" y="2928795"/>
            <a:ext cx="9267300" cy="1170940"/>
          </a:xfrm>
          <a:prstGeom prst="rect">
            <a:avLst/>
          </a:prstGeom>
        </p:spPr>
        <p:txBody>
          <a:bodyPr lIns="0" tIns="0" rIns="0" bIns="0" rtlCol="0" anchor="t">
            <a:spAutoFit/>
          </a:bodyPr>
          <a:lstStyle/>
          <a:p>
            <a:pPr algn="l">
              <a:lnSpc>
                <a:spcPts val="4759"/>
              </a:lnSpc>
            </a:pPr>
            <a:r>
              <a:rPr lang="en-US" sz="3399">
                <a:solidFill>
                  <a:srgbClr val="000000"/>
                </a:solidFill>
                <a:latin typeface="Muli"/>
                <a:ea typeface="Muli"/>
                <a:cs typeface="Muli"/>
                <a:sym typeface="Muli"/>
              </a:rPr>
              <a:t>Interactive mind maps tailored to individual learners.</a:t>
            </a:r>
          </a:p>
        </p:txBody>
      </p:sp>
      <p:sp>
        <p:nvSpPr>
          <p:cNvPr id="9" name="TextBox 9"/>
          <p:cNvSpPr txBox="1"/>
          <p:nvPr/>
        </p:nvSpPr>
        <p:spPr>
          <a:xfrm>
            <a:off x="1028700" y="4283288"/>
            <a:ext cx="9267300" cy="1170940"/>
          </a:xfrm>
          <a:prstGeom prst="rect">
            <a:avLst/>
          </a:prstGeom>
        </p:spPr>
        <p:txBody>
          <a:bodyPr lIns="0" tIns="0" rIns="0" bIns="0" rtlCol="0" anchor="t">
            <a:spAutoFit/>
          </a:bodyPr>
          <a:lstStyle/>
          <a:p>
            <a:pPr algn="l">
              <a:lnSpc>
                <a:spcPts val="4759"/>
              </a:lnSpc>
            </a:pPr>
            <a:r>
              <a:rPr lang="en-US" sz="3399">
                <a:solidFill>
                  <a:srgbClr val="000000"/>
                </a:solidFill>
                <a:latin typeface="Muli"/>
                <a:ea typeface="Muli"/>
                <a:cs typeface="Muli"/>
                <a:sym typeface="Muli"/>
              </a:rPr>
              <a:t>Continuous evolution of mind maps in real-time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706" b="-34404"/>
            </a:stretch>
          </a:blipFill>
        </p:spPr>
      </p:sp>
      <p:grpSp>
        <p:nvGrpSpPr>
          <p:cNvPr id="3" name="Group 3"/>
          <p:cNvGrpSpPr/>
          <p:nvPr/>
        </p:nvGrpSpPr>
        <p:grpSpPr>
          <a:xfrm>
            <a:off x="0" y="9258300"/>
            <a:ext cx="6456428" cy="738768"/>
            <a:chOff x="0" y="0"/>
            <a:chExt cx="8608570"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3"/>
              <a:stretch>
                <a:fillRect/>
              </a:stretch>
            </a:blipFill>
          </p:spPr>
        </p:sp>
        <p:sp>
          <p:nvSpPr>
            <p:cNvPr id="5" name="TextBox 5"/>
            <p:cNvSpPr txBox="1"/>
            <p:nvPr/>
          </p:nvSpPr>
          <p:spPr>
            <a:xfrm>
              <a:off x="5510112" y="473462"/>
              <a:ext cx="3098458"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 2024-25J-112</a:t>
              </a:r>
            </a:p>
          </p:txBody>
        </p:sp>
      </p:grpSp>
      <p:sp>
        <p:nvSpPr>
          <p:cNvPr id="6" name="TextBox 6"/>
          <p:cNvSpPr txBox="1"/>
          <p:nvPr/>
        </p:nvSpPr>
        <p:spPr>
          <a:xfrm>
            <a:off x="1028700" y="775338"/>
            <a:ext cx="8373147"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INTRODUCTION </a:t>
            </a:r>
          </a:p>
        </p:txBody>
      </p:sp>
      <p:sp>
        <p:nvSpPr>
          <p:cNvPr id="7" name="TextBox 7"/>
          <p:cNvSpPr txBox="1"/>
          <p:nvPr/>
        </p:nvSpPr>
        <p:spPr>
          <a:xfrm>
            <a:off x="1028700" y="2472528"/>
            <a:ext cx="9689700" cy="1958976"/>
          </a:xfrm>
          <a:prstGeom prst="rect">
            <a:avLst/>
          </a:prstGeom>
        </p:spPr>
        <p:txBody>
          <a:bodyPr lIns="0" tIns="0" rIns="0" bIns="0" rtlCol="0" anchor="t">
            <a:spAutoFit/>
          </a:bodyPr>
          <a:lstStyle/>
          <a:p>
            <a:pPr algn="l">
              <a:lnSpc>
                <a:spcPts val="5199"/>
              </a:lnSpc>
            </a:pPr>
            <a:r>
              <a:rPr lang="en-US" sz="3999">
                <a:solidFill>
                  <a:srgbClr val="000000"/>
                </a:solidFill>
                <a:latin typeface="Muli"/>
                <a:ea typeface="Muli"/>
                <a:cs typeface="Muli"/>
                <a:sym typeface="Muli"/>
              </a:rPr>
              <a:t>“Implementation of an Adaptive Learner-Centric Learning Management System to address the Challenges in Current LMS” </a:t>
            </a:r>
          </a:p>
        </p:txBody>
      </p:sp>
      <p:sp>
        <p:nvSpPr>
          <p:cNvPr id="8" name="TextBox 8"/>
          <p:cNvSpPr txBox="1"/>
          <p:nvPr/>
        </p:nvSpPr>
        <p:spPr>
          <a:xfrm>
            <a:off x="795311" y="5038725"/>
            <a:ext cx="14463630" cy="3062225"/>
          </a:xfrm>
          <a:prstGeom prst="rect">
            <a:avLst/>
          </a:prstGeom>
        </p:spPr>
        <p:txBody>
          <a:bodyPr lIns="0" tIns="0" rIns="0" bIns="0" rtlCol="0" anchor="t">
            <a:spAutoFit/>
          </a:bodyPr>
          <a:lstStyle/>
          <a:p>
            <a:pPr marL="690876" lvl="1" indent="-345438" algn="l">
              <a:lnSpc>
                <a:spcPts val="4927"/>
              </a:lnSpc>
              <a:buFont typeface="Arial"/>
              <a:buChar char="•"/>
            </a:pPr>
            <a:r>
              <a:rPr lang="en-US" sz="3199">
                <a:solidFill>
                  <a:srgbClr val="000000"/>
                </a:solidFill>
                <a:latin typeface="Muli"/>
                <a:ea typeface="Muli"/>
                <a:cs typeface="Muli"/>
                <a:sym typeface="Muli"/>
              </a:rPr>
              <a:t>Inadequate Communication​</a:t>
            </a:r>
          </a:p>
          <a:p>
            <a:pPr marL="690876" lvl="1" indent="-345438" algn="l">
              <a:lnSpc>
                <a:spcPts val="4927"/>
              </a:lnSpc>
              <a:buFont typeface="Arial"/>
              <a:buChar char="•"/>
            </a:pPr>
            <a:r>
              <a:rPr lang="en-US" sz="3199">
                <a:solidFill>
                  <a:srgbClr val="000000"/>
                </a:solidFill>
                <a:latin typeface="Muli"/>
                <a:ea typeface="Muli"/>
                <a:cs typeface="Muli"/>
                <a:sym typeface="Muli"/>
              </a:rPr>
              <a:t>Teacher-Centered Approach​</a:t>
            </a:r>
          </a:p>
          <a:p>
            <a:pPr marL="690876" lvl="1" indent="-345438" algn="l">
              <a:lnSpc>
                <a:spcPts val="4927"/>
              </a:lnSpc>
              <a:buFont typeface="Arial"/>
              <a:buChar char="•"/>
            </a:pPr>
            <a:r>
              <a:rPr lang="en-US" sz="3199">
                <a:solidFill>
                  <a:srgbClr val="000000"/>
                </a:solidFill>
                <a:latin typeface="Muli"/>
                <a:ea typeface="Muli"/>
                <a:cs typeface="Muli"/>
                <a:sym typeface="Muli"/>
              </a:rPr>
              <a:t>Low Engagement​</a:t>
            </a:r>
          </a:p>
          <a:p>
            <a:pPr marL="690876" lvl="1" indent="-345438" algn="l">
              <a:lnSpc>
                <a:spcPts val="4927"/>
              </a:lnSpc>
              <a:buFont typeface="Arial"/>
              <a:buChar char="•"/>
            </a:pPr>
            <a:r>
              <a:rPr lang="en-US" sz="3199">
                <a:solidFill>
                  <a:srgbClr val="000000"/>
                </a:solidFill>
                <a:latin typeface="Muli"/>
                <a:ea typeface="Muli"/>
                <a:cs typeface="Muli"/>
                <a:sym typeface="Muli"/>
              </a:rPr>
              <a:t>Rigid Assessments​</a:t>
            </a:r>
          </a:p>
          <a:p>
            <a:pPr marL="690876" lvl="1" indent="-345438" algn="l">
              <a:lnSpc>
                <a:spcPts val="4927"/>
              </a:lnSpc>
              <a:buFont typeface="Arial"/>
              <a:buChar char="•"/>
            </a:pPr>
            <a:r>
              <a:rPr lang="en-US" sz="3199">
                <a:solidFill>
                  <a:srgbClr val="000000"/>
                </a:solidFill>
                <a:latin typeface="Muli"/>
                <a:ea typeface="Muli"/>
                <a:cs typeface="Muli"/>
                <a:sym typeface="Muli"/>
              </a:rPr>
              <a:t>No Customisability in the UI</a:t>
            </a:r>
          </a:p>
        </p:txBody>
      </p:sp>
      <p:sp>
        <p:nvSpPr>
          <p:cNvPr id="9" name="Freeform 9"/>
          <p:cNvSpPr/>
          <p:nvPr/>
        </p:nvSpPr>
        <p:spPr>
          <a:xfrm>
            <a:off x="11398903" y="-2855447"/>
            <a:ext cx="8680381" cy="11710992"/>
          </a:xfrm>
          <a:custGeom>
            <a:avLst/>
            <a:gdLst/>
            <a:ahLst/>
            <a:cxnLst/>
            <a:rect l="l" t="t" r="r" b="b"/>
            <a:pathLst>
              <a:path w="8680381" h="11710992">
                <a:moveTo>
                  <a:pt x="0" y="0"/>
                </a:moveTo>
                <a:lnTo>
                  <a:pt x="8680382" y="0"/>
                </a:lnTo>
                <a:lnTo>
                  <a:pt x="8680382" y="11710992"/>
                </a:lnTo>
                <a:lnTo>
                  <a:pt x="0" y="11710992"/>
                </a:lnTo>
                <a:lnTo>
                  <a:pt x="0" y="0"/>
                </a:lnTo>
                <a:close/>
              </a:path>
            </a:pathLst>
          </a:custGeom>
          <a:blipFill>
            <a:blip r:embed="rId4">
              <a:extLst>
                <a:ext uri="{96DAC541-7B7A-43D3-8B79-37D633B846F1}">
                  <asvg:svgBlip xmlns:asvg="http://schemas.microsoft.com/office/drawing/2016/SVG/main" r:embed="rId5"/>
                </a:ext>
              </a:extLst>
            </a:blip>
            <a:stretch>
              <a:fillRect l="-34255" t="-2494"/>
            </a:stretch>
          </a:blipFill>
        </p:spPr>
      </p:sp>
      <p:sp>
        <p:nvSpPr>
          <p:cNvPr id="10" name="Freeform 10"/>
          <p:cNvSpPr/>
          <p:nvPr/>
        </p:nvSpPr>
        <p:spPr>
          <a:xfrm>
            <a:off x="14427380" y="9189674"/>
            <a:ext cx="769226" cy="807394"/>
          </a:xfrm>
          <a:custGeom>
            <a:avLst/>
            <a:gdLst/>
            <a:ahLst/>
            <a:cxnLst/>
            <a:rect l="l" t="t" r="r" b="b"/>
            <a:pathLst>
              <a:path w="769226" h="807394">
                <a:moveTo>
                  <a:pt x="0" y="0"/>
                </a:moveTo>
                <a:lnTo>
                  <a:pt x="769226" y="0"/>
                </a:lnTo>
                <a:lnTo>
                  <a:pt x="769226" y="807394"/>
                </a:lnTo>
                <a:lnTo>
                  <a:pt x="0" y="8073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401887" y="9303155"/>
            <a:ext cx="2459199" cy="580432"/>
          </a:xfrm>
          <a:custGeom>
            <a:avLst/>
            <a:gdLst/>
            <a:ahLst/>
            <a:cxnLst/>
            <a:rect l="l" t="t" r="r" b="b"/>
            <a:pathLst>
              <a:path w="2459199" h="580432">
                <a:moveTo>
                  <a:pt x="0" y="0"/>
                </a:moveTo>
                <a:lnTo>
                  <a:pt x="2459199" y="0"/>
                </a:lnTo>
                <a:lnTo>
                  <a:pt x="2459199" y="580432"/>
                </a:lnTo>
                <a:lnTo>
                  <a:pt x="0" y="580432"/>
                </a:lnTo>
                <a:lnTo>
                  <a:pt x="0" y="0"/>
                </a:lnTo>
                <a:close/>
              </a:path>
            </a:pathLst>
          </a:custGeom>
          <a:blipFill>
            <a:blip r:embed="rId8"/>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2763911" cy="738768"/>
            <a:chOff x="0" y="0"/>
            <a:chExt cx="17018547" cy="985024"/>
          </a:xfrm>
        </p:grpSpPr>
        <p:sp>
          <p:nvSpPr>
            <p:cNvPr id="4" name="Freeform 4"/>
            <p:cNvSpPr/>
            <p:nvPr/>
          </p:nvSpPr>
          <p:spPr>
            <a:xfrm>
              <a:off x="0" y="0"/>
              <a:ext cx="6526695" cy="985024"/>
            </a:xfrm>
            <a:custGeom>
              <a:avLst/>
              <a:gdLst/>
              <a:ahLst/>
              <a:cxnLst/>
              <a:rect l="l" t="t" r="r" b="b"/>
              <a:pathLst>
                <a:path w="6526695" h="985024">
                  <a:moveTo>
                    <a:pt x="0" y="0"/>
                  </a:moveTo>
                  <a:lnTo>
                    <a:pt x="6526695" y="0"/>
                  </a:lnTo>
                  <a:lnTo>
                    <a:pt x="6526695" y="985024"/>
                  </a:lnTo>
                  <a:lnTo>
                    <a:pt x="0" y="985024"/>
                  </a:lnTo>
                  <a:lnTo>
                    <a:pt x="0" y="0"/>
                  </a:lnTo>
                  <a:close/>
                </a:path>
              </a:pathLst>
            </a:custGeom>
            <a:blipFill>
              <a:blip r:embed="rId4"/>
              <a:stretch>
                <a:fillRect t="-9224" b="-9224"/>
              </a:stretch>
            </a:blipFill>
          </p:spPr>
        </p:sp>
        <p:sp>
          <p:nvSpPr>
            <p:cNvPr id="5" name="TextBox 5"/>
            <p:cNvSpPr txBox="1"/>
            <p:nvPr/>
          </p:nvSpPr>
          <p:spPr>
            <a:xfrm>
              <a:off x="6526695" y="250789"/>
              <a:ext cx="10491852"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
        <p:nvSpPr>
          <p:cNvPr id="6" name="Freeform 6"/>
          <p:cNvSpPr/>
          <p:nvPr/>
        </p:nvSpPr>
        <p:spPr>
          <a:xfrm>
            <a:off x="10775833" y="2699500"/>
            <a:ext cx="6833897" cy="5119310"/>
          </a:xfrm>
          <a:custGeom>
            <a:avLst/>
            <a:gdLst/>
            <a:ahLst/>
            <a:cxnLst/>
            <a:rect l="l" t="t" r="r" b="b"/>
            <a:pathLst>
              <a:path w="6833897" h="5119310">
                <a:moveTo>
                  <a:pt x="0" y="0"/>
                </a:moveTo>
                <a:lnTo>
                  <a:pt x="6833897" y="0"/>
                </a:lnTo>
                <a:lnTo>
                  <a:pt x="6833897" y="5119311"/>
                </a:lnTo>
                <a:lnTo>
                  <a:pt x="0" y="5119311"/>
                </a:lnTo>
                <a:lnTo>
                  <a:pt x="0" y="0"/>
                </a:lnTo>
                <a:close/>
              </a:path>
            </a:pathLst>
          </a:custGeom>
          <a:blipFill>
            <a:blip r:embed="rId5"/>
            <a:stretch>
              <a:fillRect t="-59" b="-59"/>
            </a:stretch>
          </a:blipFill>
        </p:spPr>
      </p:sp>
      <p:sp>
        <p:nvSpPr>
          <p:cNvPr id="7" name="TextBox 7"/>
          <p:cNvSpPr txBox="1"/>
          <p:nvPr/>
        </p:nvSpPr>
        <p:spPr>
          <a:xfrm>
            <a:off x="1028700" y="1747251"/>
            <a:ext cx="9438350" cy="7539304"/>
          </a:xfrm>
          <a:prstGeom prst="rect">
            <a:avLst/>
          </a:prstGeom>
        </p:spPr>
        <p:txBody>
          <a:bodyPr lIns="0" tIns="0" rIns="0" bIns="0" rtlCol="0" anchor="t">
            <a:spAutoFit/>
          </a:bodyPr>
          <a:lstStyle/>
          <a:p>
            <a:pPr algn="l">
              <a:lnSpc>
                <a:spcPts val="3745"/>
              </a:lnSpc>
            </a:pPr>
            <a:r>
              <a:rPr lang="en-US" sz="2881">
                <a:solidFill>
                  <a:srgbClr val="000000"/>
                </a:solidFill>
                <a:latin typeface="Muli"/>
                <a:ea typeface="Muli"/>
                <a:cs typeface="Muli"/>
                <a:sym typeface="Muli"/>
              </a:rPr>
              <a:t>What is a mind map?</a:t>
            </a:r>
          </a:p>
          <a:p>
            <a:pPr marL="622078" lvl="1" indent="-311039" algn="l">
              <a:lnSpc>
                <a:spcPts val="3745"/>
              </a:lnSpc>
              <a:buFont typeface="Arial"/>
              <a:buChar char="•"/>
            </a:pPr>
            <a:r>
              <a:rPr lang="en-US" sz="2881">
                <a:solidFill>
                  <a:srgbClr val="000000"/>
                </a:solidFill>
                <a:latin typeface="Muli"/>
                <a:ea typeface="Muli"/>
                <a:cs typeface="Muli"/>
                <a:sym typeface="Muli"/>
              </a:rPr>
              <a:t>A mind map is a diagram used to visually organize information into a hierarchy, showing relationships among pieces of the whole.[4].</a:t>
            </a:r>
          </a:p>
          <a:p>
            <a:pPr algn="l">
              <a:lnSpc>
                <a:spcPts val="3745"/>
              </a:lnSpc>
            </a:pPr>
            <a:endParaRPr lang="en-US" sz="2881">
              <a:solidFill>
                <a:srgbClr val="000000"/>
              </a:solidFill>
              <a:latin typeface="Muli"/>
              <a:ea typeface="Muli"/>
              <a:cs typeface="Muli"/>
              <a:sym typeface="Muli"/>
            </a:endParaRPr>
          </a:p>
          <a:p>
            <a:pPr algn="l">
              <a:lnSpc>
                <a:spcPts val="3745"/>
              </a:lnSpc>
            </a:pPr>
            <a:r>
              <a:rPr lang="en-US" sz="2881">
                <a:solidFill>
                  <a:srgbClr val="000000"/>
                </a:solidFill>
                <a:latin typeface="Muli"/>
                <a:ea typeface="Muli"/>
                <a:cs typeface="Muli"/>
                <a:sym typeface="Muli"/>
              </a:rPr>
              <a:t>Why mind map important?</a:t>
            </a:r>
          </a:p>
          <a:p>
            <a:pPr marL="622078" lvl="1" indent="-311039" algn="l">
              <a:lnSpc>
                <a:spcPts val="3745"/>
              </a:lnSpc>
              <a:buFont typeface="Arial"/>
              <a:buChar char="•"/>
            </a:pPr>
            <a:r>
              <a:rPr lang="en-US" sz="2881">
                <a:solidFill>
                  <a:srgbClr val="000000"/>
                </a:solidFill>
                <a:latin typeface="Muli"/>
                <a:ea typeface="Muli"/>
                <a:cs typeface="Muli"/>
                <a:sym typeface="Muli"/>
              </a:rPr>
              <a:t>Mind maps help organize complex information by breaking it into a clear, hierarchical structure. This method enhances creativity, problem-solving, and focus on the main subject while exploring related details.[1]</a:t>
            </a:r>
          </a:p>
          <a:p>
            <a:pPr algn="l">
              <a:lnSpc>
                <a:spcPts val="3745"/>
              </a:lnSpc>
            </a:pPr>
            <a:endParaRPr lang="en-US" sz="2881">
              <a:solidFill>
                <a:srgbClr val="000000"/>
              </a:solidFill>
              <a:latin typeface="Muli"/>
              <a:ea typeface="Muli"/>
              <a:cs typeface="Muli"/>
              <a:sym typeface="Muli"/>
            </a:endParaRPr>
          </a:p>
          <a:p>
            <a:pPr marL="622078" lvl="1" indent="-311039" algn="l">
              <a:lnSpc>
                <a:spcPts val="3745"/>
              </a:lnSpc>
              <a:buFont typeface="Arial"/>
              <a:buChar char="•"/>
            </a:pPr>
            <a:r>
              <a:rPr lang="en-US" sz="2881">
                <a:solidFill>
                  <a:srgbClr val="000000"/>
                </a:solidFill>
                <a:latin typeface="Muli"/>
                <a:ea typeface="Muli"/>
                <a:cs typeface="Muli"/>
                <a:sym typeface="Muli"/>
              </a:rPr>
              <a:t>Effective mind maps simplify complex information, enhance memory retention, and improve understanding by visually organizing key concepts and their relationships.</a:t>
            </a:r>
          </a:p>
        </p:txBody>
      </p:sp>
      <p:sp>
        <p:nvSpPr>
          <p:cNvPr id="8" name="TextBox 8"/>
          <p:cNvSpPr txBox="1"/>
          <p:nvPr/>
        </p:nvSpPr>
        <p:spPr>
          <a:xfrm>
            <a:off x="1028700" y="666423"/>
            <a:ext cx="8373147"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Introduction - Background</a:t>
            </a:r>
          </a:p>
        </p:txBody>
      </p:sp>
      <p:sp>
        <p:nvSpPr>
          <p:cNvPr id="9" name="TextBox 9"/>
          <p:cNvSpPr txBox="1"/>
          <p:nvPr/>
        </p:nvSpPr>
        <p:spPr>
          <a:xfrm>
            <a:off x="11044567" y="8192207"/>
            <a:ext cx="5131951" cy="727709"/>
          </a:xfrm>
          <a:prstGeom prst="rect">
            <a:avLst/>
          </a:prstGeom>
        </p:spPr>
        <p:txBody>
          <a:bodyPr lIns="0" tIns="0" rIns="0" bIns="0" rtlCol="0" anchor="t">
            <a:spAutoFit/>
          </a:bodyPr>
          <a:lstStyle/>
          <a:p>
            <a:pPr algn="l">
              <a:lnSpc>
                <a:spcPts val="2940"/>
              </a:lnSpc>
            </a:pPr>
            <a:r>
              <a:rPr lang="en-US" sz="2100">
                <a:solidFill>
                  <a:srgbClr val="000000"/>
                </a:solidFill>
                <a:latin typeface="Muli"/>
                <a:ea typeface="Muli"/>
                <a:cs typeface="Muli"/>
                <a:sym typeface="Muli"/>
              </a:rPr>
              <a:t>Figure 1 </a:t>
            </a:r>
          </a:p>
          <a:p>
            <a:pPr algn="l">
              <a:lnSpc>
                <a:spcPts val="2940"/>
              </a:lnSpc>
            </a:pPr>
            <a:r>
              <a:rPr lang="en-US" sz="2100">
                <a:solidFill>
                  <a:srgbClr val="000000"/>
                </a:solidFill>
                <a:latin typeface="Muli"/>
                <a:ea typeface="Muli"/>
                <a:cs typeface="Muli"/>
                <a:sym typeface="Muli"/>
                <a:hlinkClick r:id="rId6" tooltip="https://www.researchgate.net/publication/240531606_How_Much_Do_They_Understand_Lectures_students_and_comprehension"/>
              </a:rPr>
              <a:t>Source</a:t>
            </a:r>
            <a:r>
              <a:rPr lang="en-US" sz="2100">
                <a:solidFill>
                  <a:srgbClr val="000000"/>
                </a:solidFill>
                <a:latin typeface="Muli"/>
                <a:ea typeface="Muli"/>
                <a:cs typeface="Muli"/>
                <a:sym typeface="Muli"/>
              </a:rPr>
              <a:t>: How Much Mind Maps Important?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12335132" cy="1104900"/>
          </a:xfrm>
          <a:prstGeom prst="rect">
            <a:avLst/>
          </a:prstGeom>
        </p:spPr>
        <p:txBody>
          <a:bodyPr lIns="0" tIns="0" rIns="0" bIns="0" rtlCol="0" anchor="t">
            <a:spAutoFit/>
          </a:bodyPr>
          <a:lstStyle/>
          <a:p>
            <a:pPr algn="l">
              <a:lnSpc>
                <a:spcPts val="8760"/>
              </a:lnSpc>
            </a:pPr>
            <a:r>
              <a:rPr lang="en-US" sz="7300">
                <a:solidFill>
                  <a:srgbClr val="000000"/>
                </a:solidFill>
                <a:latin typeface="Anantason"/>
                <a:ea typeface="Anantason"/>
                <a:cs typeface="Anantason"/>
                <a:sym typeface="Anantason"/>
              </a:rPr>
              <a:t>Survey Analysis </a:t>
            </a:r>
          </a:p>
        </p:txBody>
      </p:sp>
      <p:sp>
        <p:nvSpPr>
          <p:cNvPr id="3" name="Freeform 3"/>
          <p:cNvSpPr/>
          <p:nvPr/>
        </p:nvSpPr>
        <p:spPr>
          <a:xfrm>
            <a:off x="10855329" y="1581150"/>
            <a:ext cx="8526110" cy="9249232"/>
          </a:xfrm>
          <a:custGeom>
            <a:avLst/>
            <a:gdLst/>
            <a:ahLst/>
            <a:cxnLst/>
            <a:rect l="l" t="t" r="r" b="b"/>
            <a:pathLst>
              <a:path w="8526110" h="9249232">
                <a:moveTo>
                  <a:pt x="0" y="0"/>
                </a:moveTo>
                <a:lnTo>
                  <a:pt x="8526110" y="0"/>
                </a:lnTo>
                <a:lnTo>
                  <a:pt x="8526110" y="9249232"/>
                </a:lnTo>
                <a:lnTo>
                  <a:pt x="0" y="9249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133600"/>
            <a:ext cx="9635640" cy="4072166"/>
          </a:xfrm>
          <a:custGeom>
            <a:avLst/>
            <a:gdLst/>
            <a:ahLst/>
            <a:cxnLst/>
            <a:rect l="l" t="t" r="r" b="b"/>
            <a:pathLst>
              <a:path w="9635640" h="4072166">
                <a:moveTo>
                  <a:pt x="0" y="0"/>
                </a:moveTo>
                <a:lnTo>
                  <a:pt x="9635640" y="0"/>
                </a:lnTo>
                <a:lnTo>
                  <a:pt x="9635640" y="4072166"/>
                </a:lnTo>
                <a:lnTo>
                  <a:pt x="0" y="4072166"/>
                </a:lnTo>
                <a:lnTo>
                  <a:pt x="0" y="0"/>
                </a:lnTo>
                <a:close/>
              </a:path>
            </a:pathLst>
          </a:custGeom>
          <a:blipFill>
            <a:blip r:embed="rId4"/>
            <a:stretch>
              <a:fillRect t="-4749" b="-2606"/>
            </a:stretch>
          </a:blipFill>
        </p:spPr>
      </p:sp>
      <p:sp>
        <p:nvSpPr>
          <p:cNvPr id="5" name="Freeform 5"/>
          <p:cNvSpPr/>
          <p:nvPr/>
        </p:nvSpPr>
        <p:spPr>
          <a:xfrm>
            <a:off x="8557894" y="5025564"/>
            <a:ext cx="8467240" cy="4467227"/>
          </a:xfrm>
          <a:custGeom>
            <a:avLst/>
            <a:gdLst/>
            <a:ahLst/>
            <a:cxnLst/>
            <a:rect l="l" t="t" r="r" b="b"/>
            <a:pathLst>
              <a:path w="8467240" h="4467227">
                <a:moveTo>
                  <a:pt x="0" y="0"/>
                </a:moveTo>
                <a:lnTo>
                  <a:pt x="8467240" y="0"/>
                </a:lnTo>
                <a:lnTo>
                  <a:pt x="8467240" y="4467227"/>
                </a:lnTo>
                <a:lnTo>
                  <a:pt x="0" y="4467227"/>
                </a:lnTo>
                <a:lnTo>
                  <a:pt x="0" y="0"/>
                </a:lnTo>
                <a:close/>
              </a:path>
            </a:pathLst>
          </a:custGeom>
          <a:blipFill>
            <a:blip r:embed="rId5"/>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2463387" cy="738768"/>
            <a:chOff x="0" y="0"/>
            <a:chExt cx="16617850" cy="985024"/>
          </a:xfrm>
        </p:grpSpPr>
        <p:sp>
          <p:nvSpPr>
            <p:cNvPr id="4" name="Freeform 4"/>
            <p:cNvSpPr/>
            <p:nvPr/>
          </p:nvSpPr>
          <p:spPr>
            <a:xfrm>
              <a:off x="0" y="0"/>
              <a:ext cx="6373026" cy="985024"/>
            </a:xfrm>
            <a:custGeom>
              <a:avLst/>
              <a:gdLst/>
              <a:ahLst/>
              <a:cxnLst/>
              <a:rect l="l" t="t" r="r" b="b"/>
              <a:pathLst>
                <a:path w="6373026" h="985024">
                  <a:moveTo>
                    <a:pt x="0" y="0"/>
                  </a:moveTo>
                  <a:lnTo>
                    <a:pt x="6373026" y="0"/>
                  </a:lnTo>
                  <a:lnTo>
                    <a:pt x="6373026" y="985024"/>
                  </a:lnTo>
                  <a:lnTo>
                    <a:pt x="0" y="985024"/>
                  </a:lnTo>
                  <a:lnTo>
                    <a:pt x="0" y="0"/>
                  </a:lnTo>
                  <a:close/>
                </a:path>
              </a:pathLst>
            </a:custGeom>
            <a:blipFill>
              <a:blip r:embed="rId4"/>
              <a:stretch>
                <a:fillRect t="-7830" b="-7830"/>
              </a:stretch>
            </a:blipFill>
          </p:spPr>
        </p:sp>
        <p:sp>
          <p:nvSpPr>
            <p:cNvPr id="5" name="TextBox 5"/>
            <p:cNvSpPr txBox="1"/>
            <p:nvPr/>
          </p:nvSpPr>
          <p:spPr>
            <a:xfrm>
              <a:off x="6373026" y="250789"/>
              <a:ext cx="10244824"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graphicFrame>
        <p:nvGraphicFramePr>
          <p:cNvPr id="6" name="Table 6"/>
          <p:cNvGraphicFramePr>
            <a:graphicFrameLocks noGrp="1"/>
          </p:cNvGraphicFramePr>
          <p:nvPr/>
        </p:nvGraphicFramePr>
        <p:xfrm>
          <a:off x="1028700" y="2127623"/>
          <a:ext cx="14183590" cy="4007723"/>
        </p:xfrm>
        <a:graphic>
          <a:graphicData uri="http://schemas.openxmlformats.org/drawingml/2006/table">
            <a:tbl>
              <a:tblPr/>
              <a:tblGrid>
                <a:gridCol w="1942992">
                  <a:extLst>
                    <a:ext uri="{9D8B030D-6E8A-4147-A177-3AD203B41FA5}">
                      <a16:colId xmlns:a16="http://schemas.microsoft.com/office/drawing/2014/main" val="20000"/>
                    </a:ext>
                  </a:extLst>
                </a:gridCol>
                <a:gridCol w="2998154">
                  <a:extLst>
                    <a:ext uri="{9D8B030D-6E8A-4147-A177-3AD203B41FA5}">
                      <a16:colId xmlns:a16="http://schemas.microsoft.com/office/drawing/2014/main" val="20001"/>
                    </a:ext>
                  </a:extLst>
                </a:gridCol>
                <a:gridCol w="3174980">
                  <a:extLst>
                    <a:ext uri="{9D8B030D-6E8A-4147-A177-3AD203B41FA5}">
                      <a16:colId xmlns:a16="http://schemas.microsoft.com/office/drawing/2014/main" val="20002"/>
                    </a:ext>
                  </a:extLst>
                </a:gridCol>
                <a:gridCol w="3109289">
                  <a:extLst>
                    <a:ext uri="{9D8B030D-6E8A-4147-A177-3AD203B41FA5}">
                      <a16:colId xmlns:a16="http://schemas.microsoft.com/office/drawing/2014/main" val="20003"/>
                    </a:ext>
                  </a:extLst>
                </a:gridCol>
                <a:gridCol w="2958176">
                  <a:extLst>
                    <a:ext uri="{9D8B030D-6E8A-4147-A177-3AD203B41FA5}">
                      <a16:colId xmlns:a16="http://schemas.microsoft.com/office/drawing/2014/main" val="20004"/>
                    </a:ext>
                  </a:extLst>
                </a:gridCol>
              </a:tblGrid>
              <a:tr h="786891">
                <a:tc>
                  <a:txBody>
                    <a:bodyPr/>
                    <a:lstStyle/>
                    <a:p>
                      <a:pPr algn="ctr">
                        <a:lnSpc>
                          <a:spcPts val="1679"/>
                        </a:lnSpc>
                        <a:defRPr/>
                      </a:pP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Interactive Elements</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Personalized</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Used in LMS</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Online Environment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extLst>
                  <a:ext uri="{0D108BD9-81ED-4DB2-BD59-A6C34878D82A}">
                    <a16:rowId xmlns:a16="http://schemas.microsoft.com/office/drawing/2014/main" val="10000"/>
                  </a:ext>
                </a:extLst>
              </a:tr>
              <a:tr h="659104">
                <a:tc>
                  <a:txBody>
                    <a:bodyPr/>
                    <a:lstStyle/>
                    <a:p>
                      <a:pPr algn="ctr">
                        <a:lnSpc>
                          <a:spcPts val="2099"/>
                        </a:lnSpc>
                        <a:defRPr/>
                      </a:pPr>
                      <a:r>
                        <a:rPr lang="en-US" sz="1499">
                          <a:solidFill>
                            <a:srgbClr val="000000"/>
                          </a:solidFill>
                          <a:latin typeface="Anantason"/>
                          <a:ea typeface="Anantason"/>
                          <a:cs typeface="Anantason"/>
                          <a:sym typeface="Anantason"/>
                        </a:rPr>
                        <a:t>[ 1]</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extLst>
                  <a:ext uri="{0D108BD9-81ED-4DB2-BD59-A6C34878D82A}">
                    <a16:rowId xmlns:a16="http://schemas.microsoft.com/office/drawing/2014/main" val="10001"/>
                  </a:ext>
                </a:extLst>
              </a:tr>
              <a:tr h="660833">
                <a:tc>
                  <a:txBody>
                    <a:bodyPr/>
                    <a:lstStyle/>
                    <a:p>
                      <a:pPr algn="ctr">
                        <a:lnSpc>
                          <a:spcPts val="2099"/>
                        </a:lnSpc>
                        <a:defRPr/>
                      </a:pPr>
                      <a:r>
                        <a:rPr lang="en-US" sz="1499">
                          <a:solidFill>
                            <a:srgbClr val="000000"/>
                          </a:solidFill>
                          <a:latin typeface="Anantason"/>
                          <a:ea typeface="Anantason"/>
                          <a:cs typeface="Anantason"/>
                          <a:sym typeface="Anantason"/>
                        </a:rPr>
                        <a:t>[2]</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extLst>
                  <a:ext uri="{0D108BD9-81ED-4DB2-BD59-A6C34878D82A}">
                    <a16:rowId xmlns:a16="http://schemas.microsoft.com/office/drawing/2014/main" val="10002"/>
                  </a:ext>
                </a:extLst>
              </a:tr>
              <a:tr h="659104">
                <a:tc>
                  <a:txBody>
                    <a:bodyPr/>
                    <a:lstStyle/>
                    <a:p>
                      <a:pPr algn="ctr">
                        <a:lnSpc>
                          <a:spcPts val="2099"/>
                        </a:lnSpc>
                        <a:defRPr/>
                      </a:pPr>
                      <a:r>
                        <a:rPr lang="en-US" sz="1499">
                          <a:solidFill>
                            <a:srgbClr val="000000"/>
                          </a:solidFill>
                          <a:latin typeface="Anantason"/>
                          <a:ea typeface="Anantason"/>
                          <a:cs typeface="Anantason"/>
                          <a:sym typeface="Anantason"/>
                        </a:rPr>
                        <a:t>[3]</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3"/>
                  </a:ext>
                </a:extLst>
              </a:tr>
              <a:tr h="659104">
                <a:tc>
                  <a:txBody>
                    <a:bodyPr/>
                    <a:lstStyle/>
                    <a:p>
                      <a:pPr algn="ctr">
                        <a:lnSpc>
                          <a:spcPts val="2099"/>
                        </a:lnSpc>
                        <a:defRPr/>
                      </a:pPr>
                      <a:r>
                        <a:rPr lang="en-US" sz="1499">
                          <a:solidFill>
                            <a:srgbClr val="000000"/>
                          </a:solidFill>
                          <a:latin typeface="Anantason"/>
                          <a:ea typeface="Anantason"/>
                          <a:cs typeface="Anantason"/>
                          <a:sym typeface="Anantason"/>
                        </a:rPr>
                        <a:t>[4]</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4"/>
                  </a:ext>
                </a:extLst>
              </a:tr>
              <a:tr h="582686">
                <a:tc>
                  <a:txBody>
                    <a:bodyPr/>
                    <a:lstStyle/>
                    <a:p>
                      <a:pPr algn="ctr">
                        <a:lnSpc>
                          <a:spcPts val="2351"/>
                        </a:lnSpc>
                        <a:defRPr/>
                      </a:pPr>
                      <a:r>
                        <a:rPr lang="en-US" sz="1679">
                          <a:solidFill>
                            <a:srgbClr val="000000"/>
                          </a:solidFill>
                          <a:latin typeface="Muli"/>
                          <a:ea typeface="Muli"/>
                          <a:cs typeface="Muli"/>
                          <a:sym typeface="Muli"/>
                        </a:rPr>
                        <a:t>Our system</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extLst>
                  <a:ext uri="{0D108BD9-81ED-4DB2-BD59-A6C34878D82A}">
                    <a16:rowId xmlns:a16="http://schemas.microsoft.com/office/drawing/2014/main" val="10005"/>
                  </a:ext>
                </a:extLst>
              </a:tr>
            </a:tbl>
          </a:graphicData>
        </a:graphic>
      </p:graphicFrame>
      <p:sp>
        <p:nvSpPr>
          <p:cNvPr id="7" name="TextBox 7"/>
          <p:cNvSpPr txBox="1"/>
          <p:nvPr/>
        </p:nvSpPr>
        <p:spPr>
          <a:xfrm>
            <a:off x="1028700" y="666423"/>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Gap</a:t>
            </a:r>
          </a:p>
        </p:txBody>
      </p:sp>
      <p:sp>
        <p:nvSpPr>
          <p:cNvPr id="8" name="TextBox 8"/>
          <p:cNvSpPr txBox="1"/>
          <p:nvPr/>
        </p:nvSpPr>
        <p:spPr>
          <a:xfrm>
            <a:off x="791220" y="6712774"/>
            <a:ext cx="17496780" cy="2325369"/>
          </a:xfrm>
          <a:prstGeom prst="rect">
            <a:avLst/>
          </a:prstGeom>
        </p:spPr>
        <p:txBody>
          <a:bodyPr lIns="0" tIns="0" rIns="0" bIns="0" rtlCol="0" anchor="t">
            <a:spAutoFit/>
          </a:bodyPr>
          <a:lstStyle/>
          <a:p>
            <a:pPr algn="l">
              <a:lnSpc>
                <a:spcPts val="3080"/>
              </a:lnSpc>
            </a:pPr>
            <a:r>
              <a:rPr lang="en-US" sz="2200">
                <a:solidFill>
                  <a:srgbClr val="000000"/>
                </a:solidFill>
                <a:latin typeface="Muli"/>
                <a:ea typeface="Muli"/>
                <a:cs typeface="Muli"/>
                <a:sym typeface="Muli"/>
              </a:rPr>
              <a:t>Research 01-Mind maps to guide student questioning effectively supported students in progressing[1]</a:t>
            </a:r>
          </a:p>
          <a:p>
            <a:pPr algn="l">
              <a:lnSpc>
                <a:spcPts val="3080"/>
              </a:lnSpc>
            </a:pPr>
            <a:r>
              <a:rPr lang="en-US" sz="2200">
                <a:solidFill>
                  <a:srgbClr val="000000"/>
                </a:solidFill>
                <a:latin typeface="Muli"/>
                <a:ea typeface="Muli"/>
                <a:cs typeface="Muli"/>
                <a:sym typeface="Muli"/>
              </a:rPr>
              <a:t>Research 02-Mind mapping as an online learning and group assessment tool in two medical physics courses during the COVID-19 pandemic.[2]</a:t>
            </a:r>
          </a:p>
          <a:p>
            <a:pPr algn="l">
              <a:lnSpc>
                <a:spcPts val="3080"/>
              </a:lnSpc>
            </a:pPr>
            <a:r>
              <a:rPr lang="en-US" sz="2200">
                <a:solidFill>
                  <a:srgbClr val="000000"/>
                </a:solidFill>
                <a:latin typeface="Muli"/>
                <a:ea typeface="Muli"/>
                <a:cs typeface="Muli"/>
                <a:sym typeface="Muli"/>
              </a:rPr>
              <a:t>Research 03-Mind Map Learning Technique (MMLT) significantly improved nursing students' learning outcomes[3]</a:t>
            </a:r>
          </a:p>
          <a:p>
            <a:pPr algn="l">
              <a:lnSpc>
                <a:spcPts val="3080"/>
              </a:lnSpc>
            </a:pPr>
            <a:r>
              <a:rPr lang="en-US" sz="2200">
                <a:solidFill>
                  <a:srgbClr val="000000"/>
                </a:solidFill>
                <a:latin typeface="Muli"/>
                <a:ea typeface="Muli"/>
                <a:cs typeface="Muli"/>
                <a:sym typeface="Muli"/>
              </a:rPr>
              <a:t>Research 04-Mind maps markedly increased student motivation and facilitated better integration of theoretical and empirical knowledge[4]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0775833" cy="738768"/>
            <a:chOff x="0" y="0"/>
            <a:chExt cx="14367778"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5" name="TextBox 5"/>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GROUP</a:t>
              </a:r>
            </a:p>
          </p:txBody>
        </p:sp>
      </p:grpSp>
      <p:sp>
        <p:nvSpPr>
          <p:cNvPr id="6" name="TextBox 6"/>
          <p:cNvSpPr txBox="1"/>
          <p:nvPr/>
        </p:nvSpPr>
        <p:spPr>
          <a:xfrm>
            <a:off x="1028700" y="666423"/>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Gap</a:t>
            </a:r>
          </a:p>
        </p:txBody>
      </p:sp>
      <p:sp>
        <p:nvSpPr>
          <p:cNvPr id="7" name="TextBox 7"/>
          <p:cNvSpPr txBox="1"/>
          <p:nvPr/>
        </p:nvSpPr>
        <p:spPr>
          <a:xfrm>
            <a:off x="1163205" y="2515870"/>
            <a:ext cx="16230600" cy="5226685"/>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a:ea typeface="Muli"/>
                <a:cs typeface="Muli"/>
                <a:sym typeface="Muli"/>
              </a:rPr>
              <a:t>Many existing tools have complex interfaces that are not user-friendly for diverse educational contexts.[4]</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Standardized templates in many tools do not adapt to individual learning styles and preferences, leading to less effective learning.[5]</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Traditional mind maps are static and lack interactive elements like multimedia contents and references, which can enhance engagement and understanding.</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Poor Integration with Educational Ecosystems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2417153" cy="738768"/>
            <a:chOff x="0" y="0"/>
            <a:chExt cx="16556204" cy="985024"/>
          </a:xfrm>
        </p:grpSpPr>
        <p:sp>
          <p:nvSpPr>
            <p:cNvPr id="4" name="Freeform 4"/>
            <p:cNvSpPr/>
            <p:nvPr/>
          </p:nvSpPr>
          <p:spPr>
            <a:xfrm>
              <a:off x="0" y="0"/>
              <a:ext cx="6349384" cy="985024"/>
            </a:xfrm>
            <a:custGeom>
              <a:avLst/>
              <a:gdLst/>
              <a:ahLst/>
              <a:cxnLst/>
              <a:rect l="l" t="t" r="r" b="b"/>
              <a:pathLst>
                <a:path w="6349384" h="985024">
                  <a:moveTo>
                    <a:pt x="0" y="0"/>
                  </a:moveTo>
                  <a:lnTo>
                    <a:pt x="6349384" y="0"/>
                  </a:lnTo>
                  <a:lnTo>
                    <a:pt x="6349384" y="985024"/>
                  </a:lnTo>
                  <a:lnTo>
                    <a:pt x="0" y="985024"/>
                  </a:lnTo>
                  <a:lnTo>
                    <a:pt x="0" y="0"/>
                  </a:lnTo>
                  <a:close/>
                </a:path>
              </a:pathLst>
            </a:custGeom>
            <a:blipFill>
              <a:blip r:embed="rId4"/>
              <a:stretch>
                <a:fillRect t="-7615" b="-7615"/>
              </a:stretch>
            </a:blipFill>
          </p:spPr>
        </p:sp>
        <p:sp>
          <p:nvSpPr>
            <p:cNvPr id="5" name="TextBox 5"/>
            <p:cNvSpPr txBox="1"/>
            <p:nvPr/>
          </p:nvSpPr>
          <p:spPr>
            <a:xfrm>
              <a:off x="6349384" y="250789"/>
              <a:ext cx="10206820"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
        <p:nvSpPr>
          <p:cNvPr id="6" name="Freeform 6"/>
          <p:cNvSpPr/>
          <p:nvPr/>
        </p:nvSpPr>
        <p:spPr>
          <a:xfrm>
            <a:off x="11005742" y="2374778"/>
            <a:ext cx="6400000" cy="3829060"/>
          </a:xfrm>
          <a:custGeom>
            <a:avLst/>
            <a:gdLst/>
            <a:ahLst/>
            <a:cxnLst/>
            <a:rect l="l" t="t" r="r" b="b"/>
            <a:pathLst>
              <a:path w="6400000" h="3829060">
                <a:moveTo>
                  <a:pt x="0" y="0"/>
                </a:moveTo>
                <a:lnTo>
                  <a:pt x="6400000" y="0"/>
                </a:lnTo>
                <a:lnTo>
                  <a:pt x="6400000" y="3829059"/>
                </a:lnTo>
                <a:lnTo>
                  <a:pt x="0" y="3829059"/>
                </a:lnTo>
                <a:lnTo>
                  <a:pt x="0" y="0"/>
                </a:lnTo>
                <a:close/>
              </a:path>
            </a:pathLst>
          </a:custGeom>
          <a:blipFill>
            <a:blip r:embed="rId5"/>
            <a:stretch>
              <a:fillRect/>
            </a:stretch>
          </a:blipFill>
        </p:spPr>
      </p:sp>
      <p:sp>
        <p:nvSpPr>
          <p:cNvPr id="7" name="Freeform 7"/>
          <p:cNvSpPr/>
          <p:nvPr/>
        </p:nvSpPr>
        <p:spPr>
          <a:xfrm>
            <a:off x="3923324" y="6102811"/>
            <a:ext cx="3629974" cy="3208367"/>
          </a:xfrm>
          <a:custGeom>
            <a:avLst/>
            <a:gdLst/>
            <a:ahLst/>
            <a:cxnLst/>
            <a:rect l="l" t="t" r="r" b="b"/>
            <a:pathLst>
              <a:path w="3629974" h="3208367">
                <a:moveTo>
                  <a:pt x="0" y="0"/>
                </a:moveTo>
                <a:lnTo>
                  <a:pt x="3629973" y="0"/>
                </a:lnTo>
                <a:lnTo>
                  <a:pt x="3629973" y="3208368"/>
                </a:lnTo>
                <a:lnTo>
                  <a:pt x="0" y="3208368"/>
                </a:lnTo>
                <a:lnTo>
                  <a:pt x="0" y="0"/>
                </a:lnTo>
                <a:close/>
              </a:path>
            </a:pathLst>
          </a:custGeom>
          <a:blipFill>
            <a:blip r:embed="rId6"/>
            <a:stretch>
              <a:fillRect/>
            </a:stretch>
          </a:blipFill>
        </p:spPr>
      </p:sp>
      <p:sp>
        <p:nvSpPr>
          <p:cNvPr id="8" name="TextBox 8"/>
          <p:cNvSpPr txBox="1"/>
          <p:nvPr/>
        </p:nvSpPr>
        <p:spPr>
          <a:xfrm>
            <a:off x="1028700" y="666423"/>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Question</a:t>
            </a:r>
          </a:p>
        </p:txBody>
      </p:sp>
      <p:sp>
        <p:nvSpPr>
          <p:cNvPr id="9" name="TextBox 9"/>
          <p:cNvSpPr txBox="1"/>
          <p:nvPr/>
        </p:nvSpPr>
        <p:spPr>
          <a:xfrm>
            <a:off x="1028700" y="1802445"/>
            <a:ext cx="10432607" cy="3655060"/>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a:ea typeface="Muli"/>
                <a:cs typeface="Muli"/>
                <a:sym typeface="Muli"/>
              </a:rPr>
              <a:t>How does the personalization of mind maps based on initial assessments impact student engagement and learning outcomes?</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What is the role of integrated references and further reading materials in supporting student comprehension and further learning?</a:t>
            </a:r>
          </a:p>
        </p:txBody>
      </p:sp>
      <p:sp>
        <p:nvSpPr>
          <p:cNvPr id="10" name="TextBox 10"/>
          <p:cNvSpPr txBox="1"/>
          <p:nvPr/>
        </p:nvSpPr>
        <p:spPr>
          <a:xfrm>
            <a:off x="9814453" y="6650990"/>
            <a:ext cx="7444847" cy="2083435"/>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a:ea typeface="Muli"/>
                <a:cs typeface="Muli"/>
                <a:sym typeface="Muli"/>
              </a:rPr>
              <a:t>What is the impact of interactive mind maps on students' cognitive processing and retention of complex information?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2255333" cy="738768"/>
            <a:chOff x="0" y="0"/>
            <a:chExt cx="16340444" cy="985024"/>
          </a:xfrm>
        </p:grpSpPr>
        <p:sp>
          <p:nvSpPr>
            <p:cNvPr id="4" name="Freeform 4"/>
            <p:cNvSpPr/>
            <p:nvPr/>
          </p:nvSpPr>
          <p:spPr>
            <a:xfrm>
              <a:off x="0" y="0"/>
              <a:ext cx="6266639" cy="985024"/>
            </a:xfrm>
            <a:custGeom>
              <a:avLst/>
              <a:gdLst/>
              <a:ahLst/>
              <a:cxnLst/>
              <a:rect l="l" t="t" r="r" b="b"/>
              <a:pathLst>
                <a:path w="6266639" h="985024">
                  <a:moveTo>
                    <a:pt x="0" y="0"/>
                  </a:moveTo>
                  <a:lnTo>
                    <a:pt x="6266639" y="0"/>
                  </a:lnTo>
                  <a:lnTo>
                    <a:pt x="6266639" y="985024"/>
                  </a:lnTo>
                  <a:lnTo>
                    <a:pt x="0" y="985024"/>
                  </a:lnTo>
                  <a:lnTo>
                    <a:pt x="0" y="0"/>
                  </a:lnTo>
                  <a:close/>
                </a:path>
              </a:pathLst>
            </a:custGeom>
            <a:blipFill>
              <a:blip r:embed="rId4"/>
              <a:stretch>
                <a:fillRect t="-6864" b="-6864"/>
              </a:stretch>
            </a:blipFill>
          </p:spPr>
        </p:sp>
        <p:sp>
          <p:nvSpPr>
            <p:cNvPr id="5" name="TextBox 5"/>
            <p:cNvSpPr txBox="1"/>
            <p:nvPr/>
          </p:nvSpPr>
          <p:spPr>
            <a:xfrm>
              <a:off x="6266639" y="250789"/>
              <a:ext cx="10073804"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
        <p:nvSpPr>
          <p:cNvPr id="6" name="Freeform 6"/>
          <p:cNvSpPr/>
          <p:nvPr/>
        </p:nvSpPr>
        <p:spPr>
          <a:xfrm>
            <a:off x="9689613" y="2040613"/>
            <a:ext cx="6887731" cy="6887731"/>
          </a:xfrm>
          <a:custGeom>
            <a:avLst/>
            <a:gdLst/>
            <a:ahLst/>
            <a:cxnLst/>
            <a:rect l="l" t="t" r="r" b="b"/>
            <a:pathLst>
              <a:path w="6887731" h="6887731">
                <a:moveTo>
                  <a:pt x="0" y="0"/>
                </a:moveTo>
                <a:lnTo>
                  <a:pt x="6887730" y="0"/>
                </a:lnTo>
                <a:lnTo>
                  <a:pt x="6887730" y="6887731"/>
                </a:lnTo>
                <a:lnTo>
                  <a:pt x="0" y="6887731"/>
                </a:lnTo>
                <a:lnTo>
                  <a:pt x="0" y="0"/>
                </a:lnTo>
                <a:close/>
              </a:path>
            </a:pathLst>
          </a:custGeom>
          <a:blipFill>
            <a:blip r:embed="rId5"/>
            <a:stretch>
              <a:fillRect/>
            </a:stretch>
          </a:blipFill>
        </p:spPr>
      </p:sp>
      <p:sp>
        <p:nvSpPr>
          <p:cNvPr id="7" name="TextBox 7"/>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Main Objective </a:t>
            </a:r>
          </a:p>
        </p:txBody>
      </p:sp>
      <p:sp>
        <p:nvSpPr>
          <p:cNvPr id="8" name="TextBox 8"/>
          <p:cNvSpPr txBox="1"/>
          <p:nvPr/>
        </p:nvSpPr>
        <p:spPr>
          <a:xfrm>
            <a:off x="705060" y="1676003"/>
            <a:ext cx="10070774" cy="5750560"/>
          </a:xfrm>
          <a:prstGeom prst="rect">
            <a:avLst/>
          </a:prstGeom>
        </p:spPr>
        <p:txBody>
          <a:bodyPr lIns="0" tIns="0" rIns="0" bIns="0" rtlCol="0" anchor="t">
            <a:spAutoFit/>
          </a:bodyPr>
          <a:lstStyle/>
          <a:p>
            <a:pPr algn="l">
              <a:lnSpc>
                <a:spcPts val="4159"/>
              </a:lnSpc>
            </a:pPr>
            <a:endParaRPr/>
          </a:p>
          <a:p>
            <a:pPr algn="l">
              <a:lnSpc>
                <a:spcPts val="4159"/>
              </a:lnSpc>
            </a:pPr>
            <a:endParaRPr/>
          </a:p>
          <a:p>
            <a:pPr marL="690876" lvl="1" indent="-345438" algn="l">
              <a:lnSpc>
                <a:spcPts val="4159"/>
              </a:lnSpc>
              <a:buFont typeface="Arial"/>
              <a:buChar char="•"/>
            </a:pPr>
            <a:r>
              <a:rPr lang="en-US" sz="3199">
                <a:solidFill>
                  <a:srgbClr val="000000"/>
                </a:solidFill>
                <a:latin typeface="Muli"/>
                <a:ea typeface="Muli"/>
                <a:cs typeface="Muli"/>
                <a:sym typeface="Muli"/>
              </a:rPr>
              <a:t>Create an adaptive and interactive mind map generation in the LMS that customizes visualizations based on initial assessments and individual learning progress, enhancing the personalization of the learning journey by providing tailored content, allowing access to additional resources, and engaging learners with customized visualizations.</a:t>
            </a:r>
          </a:p>
          <a:p>
            <a:pPr algn="l">
              <a:lnSpc>
                <a:spcPts val="4159"/>
              </a:lnSpc>
            </a:pPr>
            <a:endParaRPr lang="en-US" sz="3199">
              <a:solidFill>
                <a:srgbClr val="000000"/>
              </a:solidFill>
              <a:latin typeface="Muli"/>
              <a:ea typeface="Muli"/>
              <a:cs typeface="Muli"/>
              <a:sym typeface="Mul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2255333" cy="738768"/>
            <a:chOff x="0" y="0"/>
            <a:chExt cx="16340444" cy="985024"/>
          </a:xfrm>
        </p:grpSpPr>
        <p:sp>
          <p:nvSpPr>
            <p:cNvPr id="4" name="Freeform 4"/>
            <p:cNvSpPr/>
            <p:nvPr/>
          </p:nvSpPr>
          <p:spPr>
            <a:xfrm>
              <a:off x="0" y="0"/>
              <a:ext cx="6266639" cy="985024"/>
            </a:xfrm>
            <a:custGeom>
              <a:avLst/>
              <a:gdLst/>
              <a:ahLst/>
              <a:cxnLst/>
              <a:rect l="l" t="t" r="r" b="b"/>
              <a:pathLst>
                <a:path w="6266639" h="985024">
                  <a:moveTo>
                    <a:pt x="0" y="0"/>
                  </a:moveTo>
                  <a:lnTo>
                    <a:pt x="6266639" y="0"/>
                  </a:lnTo>
                  <a:lnTo>
                    <a:pt x="6266639" y="985024"/>
                  </a:lnTo>
                  <a:lnTo>
                    <a:pt x="0" y="985024"/>
                  </a:lnTo>
                  <a:lnTo>
                    <a:pt x="0" y="0"/>
                  </a:lnTo>
                  <a:close/>
                </a:path>
              </a:pathLst>
            </a:custGeom>
            <a:blipFill>
              <a:blip r:embed="rId4"/>
              <a:stretch>
                <a:fillRect t="-6864" b="-6864"/>
              </a:stretch>
            </a:blipFill>
          </p:spPr>
        </p:sp>
        <p:sp>
          <p:nvSpPr>
            <p:cNvPr id="5" name="TextBox 5"/>
            <p:cNvSpPr txBox="1"/>
            <p:nvPr/>
          </p:nvSpPr>
          <p:spPr>
            <a:xfrm>
              <a:off x="6266639" y="250789"/>
              <a:ext cx="10073804"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grpSp>
        <p:nvGrpSpPr>
          <p:cNvPr id="6" name="Group 6"/>
          <p:cNvGrpSpPr/>
          <p:nvPr/>
        </p:nvGrpSpPr>
        <p:grpSpPr>
          <a:xfrm>
            <a:off x="1274347" y="3177743"/>
            <a:ext cx="15130149" cy="1329195"/>
            <a:chOff x="0" y="0"/>
            <a:chExt cx="3984895" cy="350076"/>
          </a:xfrm>
        </p:grpSpPr>
        <p:sp>
          <p:nvSpPr>
            <p:cNvPr id="7" name="Freeform 7"/>
            <p:cNvSpPr/>
            <p:nvPr/>
          </p:nvSpPr>
          <p:spPr>
            <a:xfrm>
              <a:off x="0" y="0"/>
              <a:ext cx="3984896" cy="350076"/>
            </a:xfrm>
            <a:custGeom>
              <a:avLst/>
              <a:gdLst/>
              <a:ahLst/>
              <a:cxnLst/>
              <a:rect l="l" t="t" r="r" b="b"/>
              <a:pathLst>
                <a:path w="3984896" h="350076">
                  <a:moveTo>
                    <a:pt x="26096" y="0"/>
                  </a:moveTo>
                  <a:lnTo>
                    <a:pt x="3958799" y="0"/>
                  </a:lnTo>
                  <a:cubicBezTo>
                    <a:pt x="3973212" y="0"/>
                    <a:pt x="3984896" y="11684"/>
                    <a:pt x="3984896" y="26096"/>
                  </a:cubicBezTo>
                  <a:lnTo>
                    <a:pt x="3984896" y="323980"/>
                  </a:lnTo>
                  <a:cubicBezTo>
                    <a:pt x="3984896" y="338392"/>
                    <a:pt x="3973212" y="350076"/>
                    <a:pt x="3958799" y="350076"/>
                  </a:cubicBezTo>
                  <a:lnTo>
                    <a:pt x="26096" y="350076"/>
                  </a:lnTo>
                  <a:cubicBezTo>
                    <a:pt x="11684" y="350076"/>
                    <a:pt x="0" y="338392"/>
                    <a:pt x="0" y="323980"/>
                  </a:cubicBezTo>
                  <a:lnTo>
                    <a:pt x="0" y="26096"/>
                  </a:lnTo>
                  <a:cubicBezTo>
                    <a:pt x="0" y="11684"/>
                    <a:pt x="11684" y="0"/>
                    <a:pt x="26096" y="0"/>
                  </a:cubicBezTo>
                  <a:close/>
                </a:path>
              </a:pathLst>
            </a:custGeom>
            <a:gradFill rotWithShape="1">
              <a:gsLst>
                <a:gs pos="0">
                  <a:srgbClr val="CDFFD8">
                    <a:alpha val="100000"/>
                  </a:srgbClr>
                </a:gs>
                <a:gs pos="100000">
                  <a:srgbClr val="94B9FF">
                    <a:alpha val="100000"/>
                  </a:srgbClr>
                </a:gs>
              </a:gsLst>
              <a:lin ang="0"/>
            </a:gradFill>
          </p:spPr>
        </p:sp>
        <p:sp>
          <p:nvSpPr>
            <p:cNvPr id="8" name="TextBox 8"/>
            <p:cNvSpPr txBox="1"/>
            <p:nvPr/>
          </p:nvSpPr>
          <p:spPr>
            <a:xfrm>
              <a:off x="0" y="-19050"/>
              <a:ext cx="3984895" cy="369126"/>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Use grading and assessment data to tailor the mind map generation, reflecting individual learning needs and progress.</a:t>
              </a:r>
            </a:p>
          </p:txBody>
        </p:sp>
      </p:grpSp>
      <p:grpSp>
        <p:nvGrpSpPr>
          <p:cNvPr id="9" name="Group 9"/>
          <p:cNvGrpSpPr/>
          <p:nvPr/>
        </p:nvGrpSpPr>
        <p:grpSpPr>
          <a:xfrm>
            <a:off x="2080694" y="4687912"/>
            <a:ext cx="14806509" cy="1331871"/>
            <a:chOff x="0" y="0"/>
            <a:chExt cx="3899657" cy="350781"/>
          </a:xfrm>
        </p:grpSpPr>
        <p:sp>
          <p:nvSpPr>
            <p:cNvPr id="10" name="Freeform 10"/>
            <p:cNvSpPr/>
            <p:nvPr/>
          </p:nvSpPr>
          <p:spPr>
            <a:xfrm>
              <a:off x="0" y="0"/>
              <a:ext cx="3899657" cy="350781"/>
            </a:xfrm>
            <a:custGeom>
              <a:avLst/>
              <a:gdLst/>
              <a:ahLst/>
              <a:cxnLst/>
              <a:rect l="l" t="t" r="r" b="b"/>
              <a:pathLst>
                <a:path w="3899657" h="350781">
                  <a:moveTo>
                    <a:pt x="26667" y="0"/>
                  </a:moveTo>
                  <a:lnTo>
                    <a:pt x="3872990" y="0"/>
                  </a:lnTo>
                  <a:cubicBezTo>
                    <a:pt x="3880062" y="0"/>
                    <a:pt x="3886845" y="2809"/>
                    <a:pt x="3891846" y="7810"/>
                  </a:cubicBezTo>
                  <a:cubicBezTo>
                    <a:pt x="3896847" y="12811"/>
                    <a:pt x="3899657" y="19594"/>
                    <a:pt x="3899657" y="26667"/>
                  </a:cubicBezTo>
                  <a:lnTo>
                    <a:pt x="3899657" y="324114"/>
                  </a:lnTo>
                  <a:cubicBezTo>
                    <a:pt x="3899657" y="331187"/>
                    <a:pt x="3896847" y="337969"/>
                    <a:pt x="3891846" y="342970"/>
                  </a:cubicBezTo>
                  <a:cubicBezTo>
                    <a:pt x="3886845" y="347971"/>
                    <a:pt x="3880062" y="350781"/>
                    <a:pt x="3872990" y="350781"/>
                  </a:cubicBezTo>
                  <a:lnTo>
                    <a:pt x="26667" y="350781"/>
                  </a:lnTo>
                  <a:cubicBezTo>
                    <a:pt x="19594" y="350781"/>
                    <a:pt x="12811" y="347971"/>
                    <a:pt x="7810" y="342970"/>
                  </a:cubicBezTo>
                  <a:cubicBezTo>
                    <a:pt x="2809" y="337969"/>
                    <a:pt x="0" y="331187"/>
                    <a:pt x="0" y="324114"/>
                  </a:cubicBezTo>
                  <a:lnTo>
                    <a:pt x="0" y="26667"/>
                  </a:lnTo>
                  <a:cubicBezTo>
                    <a:pt x="0" y="19594"/>
                    <a:pt x="2809" y="12811"/>
                    <a:pt x="7810" y="7810"/>
                  </a:cubicBezTo>
                  <a:cubicBezTo>
                    <a:pt x="12811" y="2809"/>
                    <a:pt x="19594" y="0"/>
                    <a:pt x="26667" y="0"/>
                  </a:cubicBezTo>
                  <a:close/>
                </a:path>
              </a:pathLst>
            </a:custGeom>
            <a:gradFill rotWithShape="1">
              <a:gsLst>
                <a:gs pos="0">
                  <a:srgbClr val="CDFFD8">
                    <a:alpha val="100000"/>
                  </a:srgbClr>
                </a:gs>
                <a:gs pos="100000">
                  <a:srgbClr val="94B9FF">
                    <a:alpha val="100000"/>
                  </a:srgbClr>
                </a:gs>
              </a:gsLst>
              <a:lin ang="0"/>
            </a:gradFill>
          </p:spPr>
        </p:sp>
        <p:sp>
          <p:nvSpPr>
            <p:cNvPr id="11" name="TextBox 11"/>
            <p:cNvSpPr txBox="1"/>
            <p:nvPr/>
          </p:nvSpPr>
          <p:spPr>
            <a:xfrm>
              <a:off x="0" y="-19050"/>
              <a:ext cx="3899657" cy="369831"/>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Provide tools for users to search and navigate through different nodes and branches of the mind map easily.</a:t>
              </a:r>
            </a:p>
          </p:txBody>
        </p:sp>
      </p:grpSp>
      <p:grpSp>
        <p:nvGrpSpPr>
          <p:cNvPr id="12" name="Group 12"/>
          <p:cNvGrpSpPr/>
          <p:nvPr/>
        </p:nvGrpSpPr>
        <p:grpSpPr>
          <a:xfrm>
            <a:off x="2407383" y="6172184"/>
            <a:ext cx="15155489" cy="1333236"/>
            <a:chOff x="0" y="0"/>
            <a:chExt cx="3991569" cy="351140"/>
          </a:xfrm>
        </p:grpSpPr>
        <p:sp>
          <p:nvSpPr>
            <p:cNvPr id="13" name="Freeform 13"/>
            <p:cNvSpPr/>
            <p:nvPr/>
          </p:nvSpPr>
          <p:spPr>
            <a:xfrm>
              <a:off x="0" y="0"/>
              <a:ext cx="3991569" cy="351140"/>
            </a:xfrm>
            <a:custGeom>
              <a:avLst/>
              <a:gdLst/>
              <a:ahLst/>
              <a:cxnLst/>
              <a:rect l="l" t="t" r="r" b="b"/>
              <a:pathLst>
                <a:path w="3991569" h="351140">
                  <a:moveTo>
                    <a:pt x="26052" y="0"/>
                  </a:moveTo>
                  <a:lnTo>
                    <a:pt x="3965517" y="0"/>
                  </a:lnTo>
                  <a:cubicBezTo>
                    <a:pt x="3972426" y="0"/>
                    <a:pt x="3979053" y="2745"/>
                    <a:pt x="3983939" y="7631"/>
                  </a:cubicBezTo>
                  <a:cubicBezTo>
                    <a:pt x="3988824" y="12516"/>
                    <a:pt x="3991569" y="19143"/>
                    <a:pt x="3991569" y="26052"/>
                  </a:cubicBezTo>
                  <a:lnTo>
                    <a:pt x="3991569" y="325088"/>
                  </a:lnTo>
                  <a:cubicBezTo>
                    <a:pt x="3991569" y="339476"/>
                    <a:pt x="3979905" y="351140"/>
                    <a:pt x="3965517" y="351140"/>
                  </a:cubicBezTo>
                  <a:lnTo>
                    <a:pt x="26052" y="351140"/>
                  </a:lnTo>
                  <a:cubicBezTo>
                    <a:pt x="11664" y="351140"/>
                    <a:pt x="0" y="339476"/>
                    <a:pt x="0" y="325088"/>
                  </a:cubicBezTo>
                  <a:lnTo>
                    <a:pt x="0" y="26052"/>
                  </a:lnTo>
                  <a:cubicBezTo>
                    <a:pt x="0" y="11664"/>
                    <a:pt x="11664" y="0"/>
                    <a:pt x="26052" y="0"/>
                  </a:cubicBezTo>
                  <a:close/>
                </a:path>
              </a:pathLst>
            </a:custGeom>
            <a:gradFill rotWithShape="1">
              <a:gsLst>
                <a:gs pos="0">
                  <a:srgbClr val="CDFFD8">
                    <a:alpha val="100000"/>
                  </a:srgbClr>
                </a:gs>
                <a:gs pos="100000">
                  <a:srgbClr val="94B9FF">
                    <a:alpha val="100000"/>
                  </a:srgbClr>
                </a:gs>
              </a:gsLst>
              <a:lin ang="0"/>
            </a:gradFill>
          </p:spPr>
        </p:sp>
        <p:sp>
          <p:nvSpPr>
            <p:cNvPr id="14" name="TextBox 14"/>
            <p:cNvSpPr txBox="1"/>
            <p:nvPr/>
          </p:nvSpPr>
          <p:spPr>
            <a:xfrm>
              <a:off x="0" y="-19050"/>
              <a:ext cx="3991569" cy="370190"/>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Embed links to supplementary resources such as articles, videos, and external websites relevant to the content of each mind map node.</a:t>
              </a:r>
            </a:p>
          </p:txBody>
        </p:sp>
      </p:grpSp>
      <p:grpSp>
        <p:nvGrpSpPr>
          <p:cNvPr id="15" name="Group 15"/>
          <p:cNvGrpSpPr/>
          <p:nvPr/>
        </p:nvGrpSpPr>
        <p:grpSpPr>
          <a:xfrm>
            <a:off x="3245434" y="7714970"/>
            <a:ext cx="14783392" cy="1213609"/>
            <a:chOff x="0" y="0"/>
            <a:chExt cx="3893568" cy="319634"/>
          </a:xfrm>
        </p:grpSpPr>
        <p:sp>
          <p:nvSpPr>
            <p:cNvPr id="16" name="Freeform 16"/>
            <p:cNvSpPr/>
            <p:nvPr/>
          </p:nvSpPr>
          <p:spPr>
            <a:xfrm>
              <a:off x="0" y="0"/>
              <a:ext cx="3893568" cy="319634"/>
            </a:xfrm>
            <a:custGeom>
              <a:avLst/>
              <a:gdLst/>
              <a:ahLst/>
              <a:cxnLst/>
              <a:rect l="l" t="t" r="r" b="b"/>
              <a:pathLst>
                <a:path w="3893568" h="319634">
                  <a:moveTo>
                    <a:pt x="26708" y="0"/>
                  </a:moveTo>
                  <a:lnTo>
                    <a:pt x="3866860" y="0"/>
                  </a:lnTo>
                  <a:cubicBezTo>
                    <a:pt x="3873943" y="0"/>
                    <a:pt x="3880737" y="2814"/>
                    <a:pt x="3885745" y="7823"/>
                  </a:cubicBezTo>
                  <a:cubicBezTo>
                    <a:pt x="3890754" y="12831"/>
                    <a:pt x="3893568" y="19625"/>
                    <a:pt x="3893568" y="26708"/>
                  </a:cubicBezTo>
                  <a:lnTo>
                    <a:pt x="3893568" y="292925"/>
                  </a:lnTo>
                  <a:cubicBezTo>
                    <a:pt x="3893568" y="307676"/>
                    <a:pt x="3881610" y="319634"/>
                    <a:pt x="3866860" y="319634"/>
                  </a:cubicBezTo>
                  <a:lnTo>
                    <a:pt x="26708" y="319634"/>
                  </a:lnTo>
                  <a:cubicBezTo>
                    <a:pt x="19625" y="319634"/>
                    <a:pt x="12831" y="316820"/>
                    <a:pt x="7823" y="311811"/>
                  </a:cubicBezTo>
                  <a:cubicBezTo>
                    <a:pt x="2814" y="306802"/>
                    <a:pt x="0" y="300009"/>
                    <a:pt x="0" y="292925"/>
                  </a:cubicBezTo>
                  <a:lnTo>
                    <a:pt x="0" y="26708"/>
                  </a:lnTo>
                  <a:cubicBezTo>
                    <a:pt x="0" y="11958"/>
                    <a:pt x="11958" y="0"/>
                    <a:pt x="26708" y="0"/>
                  </a:cubicBezTo>
                  <a:close/>
                </a:path>
              </a:pathLst>
            </a:custGeom>
            <a:gradFill rotWithShape="1">
              <a:gsLst>
                <a:gs pos="0">
                  <a:srgbClr val="CDFFD8">
                    <a:alpha val="100000"/>
                  </a:srgbClr>
                </a:gs>
                <a:gs pos="100000">
                  <a:srgbClr val="94B9FF">
                    <a:alpha val="100000"/>
                  </a:srgbClr>
                </a:gs>
              </a:gsLst>
              <a:lin ang="0"/>
            </a:gradFill>
          </p:spPr>
        </p:sp>
        <p:sp>
          <p:nvSpPr>
            <p:cNvPr id="17" name="TextBox 17"/>
            <p:cNvSpPr txBox="1"/>
            <p:nvPr/>
          </p:nvSpPr>
          <p:spPr>
            <a:xfrm>
              <a:off x="0" y="-19050"/>
              <a:ext cx="3893568" cy="338684"/>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Use user performance data to continuously adapt and improve the mind map generation process.</a:t>
              </a:r>
            </a:p>
          </p:txBody>
        </p:sp>
      </p:grpSp>
      <p:grpSp>
        <p:nvGrpSpPr>
          <p:cNvPr id="18" name="Group 18"/>
          <p:cNvGrpSpPr/>
          <p:nvPr/>
        </p:nvGrpSpPr>
        <p:grpSpPr>
          <a:xfrm>
            <a:off x="866880" y="1696148"/>
            <a:ext cx="13350127" cy="1329195"/>
            <a:chOff x="0" y="0"/>
            <a:chExt cx="3516083" cy="350076"/>
          </a:xfrm>
        </p:grpSpPr>
        <p:sp>
          <p:nvSpPr>
            <p:cNvPr id="19" name="Freeform 19"/>
            <p:cNvSpPr/>
            <p:nvPr/>
          </p:nvSpPr>
          <p:spPr>
            <a:xfrm>
              <a:off x="0" y="0"/>
              <a:ext cx="3516083" cy="350076"/>
            </a:xfrm>
            <a:custGeom>
              <a:avLst/>
              <a:gdLst/>
              <a:ahLst/>
              <a:cxnLst/>
              <a:rect l="l" t="t" r="r" b="b"/>
              <a:pathLst>
                <a:path w="3516083" h="350076">
                  <a:moveTo>
                    <a:pt x="29576" y="0"/>
                  </a:moveTo>
                  <a:lnTo>
                    <a:pt x="3486507" y="0"/>
                  </a:lnTo>
                  <a:cubicBezTo>
                    <a:pt x="3494351" y="0"/>
                    <a:pt x="3501874" y="3116"/>
                    <a:pt x="3507420" y="8662"/>
                  </a:cubicBezTo>
                  <a:cubicBezTo>
                    <a:pt x="3512967" y="14209"/>
                    <a:pt x="3516083" y="21732"/>
                    <a:pt x="3516083" y="29576"/>
                  </a:cubicBezTo>
                  <a:lnTo>
                    <a:pt x="3516083" y="320500"/>
                  </a:lnTo>
                  <a:cubicBezTo>
                    <a:pt x="3516083" y="328344"/>
                    <a:pt x="3512967" y="335867"/>
                    <a:pt x="3507420" y="341413"/>
                  </a:cubicBezTo>
                  <a:cubicBezTo>
                    <a:pt x="3501874" y="346960"/>
                    <a:pt x="3494351" y="350076"/>
                    <a:pt x="3486507" y="350076"/>
                  </a:cubicBezTo>
                  <a:lnTo>
                    <a:pt x="29576" y="350076"/>
                  </a:lnTo>
                  <a:cubicBezTo>
                    <a:pt x="21732" y="350076"/>
                    <a:pt x="14209" y="346960"/>
                    <a:pt x="8662" y="341413"/>
                  </a:cubicBezTo>
                  <a:cubicBezTo>
                    <a:pt x="3116" y="335867"/>
                    <a:pt x="0" y="328344"/>
                    <a:pt x="0" y="320500"/>
                  </a:cubicBezTo>
                  <a:lnTo>
                    <a:pt x="0" y="29576"/>
                  </a:lnTo>
                  <a:cubicBezTo>
                    <a:pt x="0" y="21732"/>
                    <a:pt x="3116" y="14209"/>
                    <a:pt x="8662" y="8662"/>
                  </a:cubicBezTo>
                  <a:cubicBezTo>
                    <a:pt x="14209" y="3116"/>
                    <a:pt x="21732" y="0"/>
                    <a:pt x="29576" y="0"/>
                  </a:cubicBezTo>
                  <a:close/>
                </a:path>
              </a:pathLst>
            </a:custGeom>
            <a:gradFill rotWithShape="1">
              <a:gsLst>
                <a:gs pos="0">
                  <a:srgbClr val="CDFFD8">
                    <a:alpha val="100000"/>
                  </a:srgbClr>
                </a:gs>
                <a:gs pos="100000">
                  <a:srgbClr val="94B9FF">
                    <a:alpha val="100000"/>
                  </a:srgbClr>
                </a:gs>
              </a:gsLst>
              <a:lin ang="0"/>
            </a:gradFill>
          </p:spPr>
        </p:sp>
        <p:sp>
          <p:nvSpPr>
            <p:cNvPr id="20" name="TextBox 20"/>
            <p:cNvSpPr txBox="1"/>
            <p:nvPr/>
          </p:nvSpPr>
          <p:spPr>
            <a:xfrm>
              <a:off x="0" y="-19050"/>
              <a:ext cx="3516083" cy="369126"/>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Identify the most effective tool for creating and managing mind maps</a:t>
              </a:r>
              <a:r>
                <a:rPr lang="en-US" sz="2199" spc="191">
                  <a:solidFill>
                    <a:srgbClr val="000000"/>
                  </a:solidFill>
                  <a:latin typeface="Anantason Bold"/>
                  <a:ea typeface="Anantason Bold"/>
                  <a:cs typeface="Anantason Bold"/>
                  <a:sym typeface="Anantason Bold"/>
                </a:rPr>
                <a:t>.</a:t>
              </a:r>
            </a:p>
          </p:txBody>
        </p:sp>
      </p:grpSp>
      <p:grpSp>
        <p:nvGrpSpPr>
          <p:cNvPr id="21" name="Group 21"/>
          <p:cNvGrpSpPr/>
          <p:nvPr/>
        </p:nvGrpSpPr>
        <p:grpSpPr>
          <a:xfrm>
            <a:off x="12714331" y="2178927"/>
            <a:ext cx="1132801" cy="1204281"/>
            <a:chOff x="0" y="0"/>
            <a:chExt cx="618907" cy="657960"/>
          </a:xfrm>
        </p:grpSpPr>
        <p:sp>
          <p:nvSpPr>
            <p:cNvPr id="22" name="Freeform 22"/>
            <p:cNvSpPr/>
            <p:nvPr/>
          </p:nvSpPr>
          <p:spPr>
            <a:xfrm>
              <a:off x="0" y="0"/>
              <a:ext cx="618907" cy="657960"/>
            </a:xfrm>
            <a:custGeom>
              <a:avLst/>
              <a:gdLst/>
              <a:ahLst/>
              <a:cxnLst/>
              <a:rect l="l" t="t" r="r" b="b"/>
              <a:pathLst>
                <a:path w="618907" h="657960">
                  <a:moveTo>
                    <a:pt x="309454" y="657960"/>
                  </a:moveTo>
                  <a:lnTo>
                    <a:pt x="0" y="251560"/>
                  </a:lnTo>
                  <a:lnTo>
                    <a:pt x="203200" y="251560"/>
                  </a:lnTo>
                  <a:lnTo>
                    <a:pt x="203200" y="0"/>
                  </a:lnTo>
                  <a:lnTo>
                    <a:pt x="415707" y="0"/>
                  </a:lnTo>
                  <a:lnTo>
                    <a:pt x="415707" y="251560"/>
                  </a:lnTo>
                  <a:lnTo>
                    <a:pt x="618907" y="251560"/>
                  </a:lnTo>
                  <a:lnTo>
                    <a:pt x="309454" y="657960"/>
                  </a:lnTo>
                  <a:close/>
                </a:path>
              </a:pathLst>
            </a:custGeom>
            <a:solidFill>
              <a:srgbClr val="6CE0A9"/>
            </a:solidFill>
          </p:spPr>
        </p:sp>
        <p:sp>
          <p:nvSpPr>
            <p:cNvPr id="23" name="TextBox 23"/>
            <p:cNvSpPr txBox="1"/>
            <p:nvPr/>
          </p:nvSpPr>
          <p:spPr>
            <a:xfrm>
              <a:off x="203200" y="-19050"/>
              <a:ext cx="212507" cy="575410"/>
            </a:xfrm>
            <a:prstGeom prst="rect">
              <a:avLst/>
            </a:prstGeom>
          </p:spPr>
          <p:txBody>
            <a:bodyPr lIns="50800" tIns="50800" rIns="50800" bIns="50800" rtlCol="0" anchor="ctr"/>
            <a:lstStyle/>
            <a:p>
              <a:pPr algn="ctr">
                <a:lnSpc>
                  <a:spcPts val="2859"/>
                </a:lnSpc>
              </a:pPr>
              <a:endParaRPr/>
            </a:p>
          </p:txBody>
        </p:sp>
      </p:grpSp>
      <p:sp>
        <p:nvSpPr>
          <p:cNvPr id="24" name="TextBox 24"/>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Sub Objectives</a:t>
            </a:r>
          </a:p>
        </p:txBody>
      </p:sp>
      <p:grpSp>
        <p:nvGrpSpPr>
          <p:cNvPr id="25" name="Group 25"/>
          <p:cNvGrpSpPr/>
          <p:nvPr/>
        </p:nvGrpSpPr>
        <p:grpSpPr>
          <a:xfrm>
            <a:off x="15111155" y="3870375"/>
            <a:ext cx="1147790" cy="1273125"/>
            <a:chOff x="0" y="0"/>
            <a:chExt cx="627096" cy="695573"/>
          </a:xfrm>
        </p:grpSpPr>
        <p:sp>
          <p:nvSpPr>
            <p:cNvPr id="26" name="Freeform 26"/>
            <p:cNvSpPr/>
            <p:nvPr/>
          </p:nvSpPr>
          <p:spPr>
            <a:xfrm>
              <a:off x="0" y="0"/>
              <a:ext cx="627096" cy="695573"/>
            </a:xfrm>
            <a:custGeom>
              <a:avLst/>
              <a:gdLst/>
              <a:ahLst/>
              <a:cxnLst/>
              <a:rect l="l" t="t" r="r" b="b"/>
              <a:pathLst>
                <a:path w="627096" h="695573">
                  <a:moveTo>
                    <a:pt x="313548" y="695573"/>
                  </a:moveTo>
                  <a:lnTo>
                    <a:pt x="0" y="289173"/>
                  </a:lnTo>
                  <a:lnTo>
                    <a:pt x="203200" y="289173"/>
                  </a:lnTo>
                  <a:lnTo>
                    <a:pt x="203200" y="0"/>
                  </a:lnTo>
                  <a:lnTo>
                    <a:pt x="423896" y="0"/>
                  </a:lnTo>
                  <a:lnTo>
                    <a:pt x="423896" y="289173"/>
                  </a:lnTo>
                  <a:lnTo>
                    <a:pt x="627096" y="289173"/>
                  </a:lnTo>
                  <a:lnTo>
                    <a:pt x="313548" y="695573"/>
                  </a:lnTo>
                  <a:close/>
                </a:path>
              </a:pathLst>
            </a:custGeom>
            <a:solidFill>
              <a:srgbClr val="6CE0A9"/>
            </a:solidFill>
          </p:spPr>
        </p:sp>
        <p:sp>
          <p:nvSpPr>
            <p:cNvPr id="27" name="TextBox 27"/>
            <p:cNvSpPr txBox="1"/>
            <p:nvPr/>
          </p:nvSpPr>
          <p:spPr>
            <a:xfrm>
              <a:off x="203200" y="-19050"/>
              <a:ext cx="220696" cy="613023"/>
            </a:xfrm>
            <a:prstGeom prst="rect">
              <a:avLst/>
            </a:prstGeom>
          </p:spPr>
          <p:txBody>
            <a:bodyPr lIns="50800" tIns="50800" rIns="50800" bIns="50800" rtlCol="0" anchor="ctr"/>
            <a:lstStyle/>
            <a:p>
              <a:pPr algn="ctr">
                <a:lnSpc>
                  <a:spcPts val="2859"/>
                </a:lnSpc>
              </a:pPr>
              <a:endParaRPr/>
            </a:p>
          </p:txBody>
        </p:sp>
      </p:grpSp>
      <p:grpSp>
        <p:nvGrpSpPr>
          <p:cNvPr id="28" name="Group 28"/>
          <p:cNvGrpSpPr/>
          <p:nvPr/>
        </p:nvGrpSpPr>
        <p:grpSpPr>
          <a:xfrm>
            <a:off x="15806204" y="5353848"/>
            <a:ext cx="1196585" cy="1103837"/>
            <a:chOff x="0" y="0"/>
            <a:chExt cx="653755" cy="603083"/>
          </a:xfrm>
        </p:grpSpPr>
        <p:sp>
          <p:nvSpPr>
            <p:cNvPr id="29" name="Freeform 29"/>
            <p:cNvSpPr/>
            <p:nvPr/>
          </p:nvSpPr>
          <p:spPr>
            <a:xfrm>
              <a:off x="0" y="0"/>
              <a:ext cx="653755" cy="603083"/>
            </a:xfrm>
            <a:custGeom>
              <a:avLst/>
              <a:gdLst/>
              <a:ahLst/>
              <a:cxnLst/>
              <a:rect l="l" t="t" r="r" b="b"/>
              <a:pathLst>
                <a:path w="653755" h="603083">
                  <a:moveTo>
                    <a:pt x="326878" y="603083"/>
                  </a:moveTo>
                  <a:lnTo>
                    <a:pt x="0" y="196683"/>
                  </a:lnTo>
                  <a:lnTo>
                    <a:pt x="203200" y="196683"/>
                  </a:lnTo>
                  <a:lnTo>
                    <a:pt x="203200" y="0"/>
                  </a:lnTo>
                  <a:lnTo>
                    <a:pt x="450555" y="0"/>
                  </a:lnTo>
                  <a:lnTo>
                    <a:pt x="450555" y="196683"/>
                  </a:lnTo>
                  <a:lnTo>
                    <a:pt x="653755" y="196683"/>
                  </a:lnTo>
                  <a:lnTo>
                    <a:pt x="326878" y="603083"/>
                  </a:lnTo>
                  <a:close/>
                </a:path>
              </a:pathLst>
            </a:custGeom>
            <a:solidFill>
              <a:srgbClr val="6CE0A9"/>
            </a:solidFill>
          </p:spPr>
        </p:sp>
        <p:sp>
          <p:nvSpPr>
            <p:cNvPr id="30" name="TextBox 30"/>
            <p:cNvSpPr txBox="1"/>
            <p:nvPr/>
          </p:nvSpPr>
          <p:spPr>
            <a:xfrm>
              <a:off x="203200" y="-19050"/>
              <a:ext cx="247355" cy="520533"/>
            </a:xfrm>
            <a:prstGeom prst="rect">
              <a:avLst/>
            </a:prstGeom>
          </p:spPr>
          <p:txBody>
            <a:bodyPr lIns="50800" tIns="50800" rIns="50800" bIns="50800" rtlCol="0" anchor="ctr"/>
            <a:lstStyle/>
            <a:p>
              <a:pPr algn="ctr">
                <a:lnSpc>
                  <a:spcPts val="2859"/>
                </a:lnSpc>
              </a:pPr>
              <a:endParaRPr/>
            </a:p>
          </p:txBody>
        </p:sp>
      </p:grpSp>
      <p:grpSp>
        <p:nvGrpSpPr>
          <p:cNvPr id="31" name="Group 31"/>
          <p:cNvGrpSpPr/>
          <p:nvPr/>
        </p:nvGrpSpPr>
        <p:grpSpPr>
          <a:xfrm>
            <a:off x="16258945" y="6905226"/>
            <a:ext cx="1256516" cy="1200386"/>
            <a:chOff x="0" y="0"/>
            <a:chExt cx="686499" cy="655833"/>
          </a:xfrm>
        </p:grpSpPr>
        <p:sp>
          <p:nvSpPr>
            <p:cNvPr id="32" name="Freeform 32"/>
            <p:cNvSpPr/>
            <p:nvPr/>
          </p:nvSpPr>
          <p:spPr>
            <a:xfrm>
              <a:off x="0" y="0"/>
              <a:ext cx="686499" cy="655833"/>
            </a:xfrm>
            <a:custGeom>
              <a:avLst/>
              <a:gdLst/>
              <a:ahLst/>
              <a:cxnLst/>
              <a:rect l="l" t="t" r="r" b="b"/>
              <a:pathLst>
                <a:path w="686499" h="655833">
                  <a:moveTo>
                    <a:pt x="343249" y="655833"/>
                  </a:moveTo>
                  <a:lnTo>
                    <a:pt x="0" y="249433"/>
                  </a:lnTo>
                  <a:lnTo>
                    <a:pt x="203200" y="249433"/>
                  </a:lnTo>
                  <a:lnTo>
                    <a:pt x="203200" y="0"/>
                  </a:lnTo>
                  <a:lnTo>
                    <a:pt x="483299" y="0"/>
                  </a:lnTo>
                  <a:lnTo>
                    <a:pt x="483299" y="249433"/>
                  </a:lnTo>
                  <a:lnTo>
                    <a:pt x="686499" y="249433"/>
                  </a:lnTo>
                  <a:lnTo>
                    <a:pt x="343249" y="655833"/>
                  </a:lnTo>
                  <a:close/>
                </a:path>
              </a:pathLst>
            </a:custGeom>
            <a:solidFill>
              <a:srgbClr val="6CE0A9"/>
            </a:solidFill>
          </p:spPr>
        </p:sp>
        <p:sp>
          <p:nvSpPr>
            <p:cNvPr id="33" name="TextBox 33"/>
            <p:cNvSpPr txBox="1"/>
            <p:nvPr/>
          </p:nvSpPr>
          <p:spPr>
            <a:xfrm>
              <a:off x="203200" y="-19050"/>
              <a:ext cx="280099" cy="573283"/>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71247" y="3645232"/>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2486504" cy="738768"/>
            <a:chOff x="0" y="0"/>
            <a:chExt cx="16648673" cy="985024"/>
          </a:xfrm>
        </p:grpSpPr>
        <p:sp>
          <p:nvSpPr>
            <p:cNvPr id="4" name="Freeform 4"/>
            <p:cNvSpPr/>
            <p:nvPr/>
          </p:nvSpPr>
          <p:spPr>
            <a:xfrm>
              <a:off x="0" y="0"/>
              <a:ext cx="6384847" cy="985024"/>
            </a:xfrm>
            <a:custGeom>
              <a:avLst/>
              <a:gdLst/>
              <a:ahLst/>
              <a:cxnLst/>
              <a:rect l="l" t="t" r="r" b="b"/>
              <a:pathLst>
                <a:path w="6384847" h="985024">
                  <a:moveTo>
                    <a:pt x="0" y="0"/>
                  </a:moveTo>
                  <a:lnTo>
                    <a:pt x="6384847" y="0"/>
                  </a:lnTo>
                  <a:lnTo>
                    <a:pt x="6384847" y="985024"/>
                  </a:lnTo>
                  <a:lnTo>
                    <a:pt x="0" y="985024"/>
                  </a:lnTo>
                  <a:lnTo>
                    <a:pt x="0" y="0"/>
                  </a:lnTo>
                  <a:close/>
                </a:path>
              </a:pathLst>
            </a:custGeom>
            <a:blipFill>
              <a:blip r:embed="rId4"/>
              <a:stretch>
                <a:fillRect t="-7937" b="-7937"/>
              </a:stretch>
            </a:blipFill>
          </p:spPr>
        </p:sp>
        <p:sp>
          <p:nvSpPr>
            <p:cNvPr id="5" name="TextBox 5"/>
            <p:cNvSpPr txBox="1"/>
            <p:nvPr/>
          </p:nvSpPr>
          <p:spPr>
            <a:xfrm>
              <a:off x="6384847" y="250789"/>
              <a:ext cx="10263826"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
        <p:nvSpPr>
          <p:cNvPr id="6" name="Freeform 6"/>
          <p:cNvSpPr/>
          <p:nvPr/>
        </p:nvSpPr>
        <p:spPr>
          <a:xfrm>
            <a:off x="1710203" y="4406865"/>
            <a:ext cx="1510390" cy="1510390"/>
          </a:xfrm>
          <a:custGeom>
            <a:avLst/>
            <a:gdLst/>
            <a:ahLst/>
            <a:cxnLst/>
            <a:rect l="l" t="t" r="r" b="b"/>
            <a:pathLst>
              <a:path w="1510390" h="1510390">
                <a:moveTo>
                  <a:pt x="0" y="0"/>
                </a:moveTo>
                <a:lnTo>
                  <a:pt x="1510391" y="0"/>
                </a:lnTo>
                <a:lnTo>
                  <a:pt x="1510391" y="1510391"/>
                </a:lnTo>
                <a:lnTo>
                  <a:pt x="0" y="1510391"/>
                </a:lnTo>
                <a:lnTo>
                  <a:pt x="0" y="0"/>
                </a:lnTo>
                <a:close/>
              </a:path>
            </a:pathLst>
          </a:custGeom>
          <a:blipFill>
            <a:blip r:embed="rId5"/>
            <a:stretch>
              <a:fillRect/>
            </a:stretch>
          </a:blipFill>
        </p:spPr>
      </p:sp>
      <p:sp>
        <p:nvSpPr>
          <p:cNvPr id="7" name="Freeform 7"/>
          <p:cNvSpPr/>
          <p:nvPr/>
        </p:nvSpPr>
        <p:spPr>
          <a:xfrm>
            <a:off x="5718349" y="4478658"/>
            <a:ext cx="1329684" cy="1329684"/>
          </a:xfrm>
          <a:custGeom>
            <a:avLst/>
            <a:gdLst/>
            <a:ahLst/>
            <a:cxnLst/>
            <a:rect l="l" t="t" r="r" b="b"/>
            <a:pathLst>
              <a:path w="1329684" h="1329684">
                <a:moveTo>
                  <a:pt x="0" y="0"/>
                </a:moveTo>
                <a:lnTo>
                  <a:pt x="1329685" y="0"/>
                </a:lnTo>
                <a:lnTo>
                  <a:pt x="1329685" y="1329684"/>
                </a:lnTo>
                <a:lnTo>
                  <a:pt x="0" y="1329684"/>
                </a:lnTo>
                <a:lnTo>
                  <a:pt x="0" y="0"/>
                </a:lnTo>
                <a:close/>
              </a:path>
            </a:pathLst>
          </a:custGeom>
          <a:blipFill>
            <a:blip r:embed="rId6"/>
            <a:stretch>
              <a:fillRect/>
            </a:stretch>
          </a:blipFill>
        </p:spPr>
      </p:sp>
      <p:sp>
        <p:nvSpPr>
          <p:cNvPr id="8" name="Freeform 8"/>
          <p:cNvSpPr/>
          <p:nvPr/>
        </p:nvSpPr>
        <p:spPr>
          <a:xfrm>
            <a:off x="5335144" y="6691626"/>
            <a:ext cx="2112467" cy="1565999"/>
          </a:xfrm>
          <a:custGeom>
            <a:avLst/>
            <a:gdLst/>
            <a:ahLst/>
            <a:cxnLst/>
            <a:rect l="l" t="t" r="r" b="b"/>
            <a:pathLst>
              <a:path w="2112467" h="1565999">
                <a:moveTo>
                  <a:pt x="0" y="0"/>
                </a:moveTo>
                <a:lnTo>
                  <a:pt x="2112467" y="0"/>
                </a:lnTo>
                <a:lnTo>
                  <a:pt x="2112467" y="1565999"/>
                </a:lnTo>
                <a:lnTo>
                  <a:pt x="0" y="1565999"/>
                </a:lnTo>
                <a:lnTo>
                  <a:pt x="0" y="0"/>
                </a:lnTo>
                <a:close/>
              </a:path>
            </a:pathLst>
          </a:custGeom>
          <a:blipFill>
            <a:blip r:embed="rId7"/>
            <a:stretch>
              <a:fillRect/>
            </a:stretch>
          </a:blipFill>
        </p:spPr>
      </p:sp>
      <p:sp>
        <p:nvSpPr>
          <p:cNvPr id="9" name="AutoShape 9"/>
          <p:cNvSpPr/>
          <p:nvPr/>
        </p:nvSpPr>
        <p:spPr>
          <a:xfrm flipV="1">
            <a:off x="3220594" y="5143500"/>
            <a:ext cx="2497755" cy="18560"/>
          </a:xfrm>
          <a:prstGeom prst="line">
            <a:avLst/>
          </a:prstGeom>
          <a:ln w="38100" cap="flat">
            <a:solidFill>
              <a:srgbClr val="000000"/>
            </a:solidFill>
            <a:prstDash val="solid"/>
            <a:headEnd type="none" w="sm" len="sm"/>
            <a:tailEnd type="arrow" w="med" len="sm"/>
          </a:ln>
        </p:spPr>
      </p:sp>
      <p:sp>
        <p:nvSpPr>
          <p:cNvPr id="10" name="AutoShape 10"/>
          <p:cNvSpPr/>
          <p:nvPr/>
        </p:nvSpPr>
        <p:spPr>
          <a:xfrm>
            <a:off x="7048034" y="5143500"/>
            <a:ext cx="3030208" cy="1249650"/>
          </a:xfrm>
          <a:prstGeom prst="line">
            <a:avLst/>
          </a:prstGeom>
          <a:ln w="38100" cap="flat">
            <a:solidFill>
              <a:srgbClr val="000000"/>
            </a:solidFill>
            <a:prstDash val="solid"/>
            <a:headEnd type="none" w="sm" len="sm"/>
            <a:tailEnd type="arrow" w="med" len="sm"/>
          </a:ln>
        </p:spPr>
      </p:sp>
      <p:sp>
        <p:nvSpPr>
          <p:cNvPr id="11" name="Freeform 11"/>
          <p:cNvSpPr/>
          <p:nvPr/>
        </p:nvSpPr>
        <p:spPr>
          <a:xfrm>
            <a:off x="10078242" y="5737552"/>
            <a:ext cx="1374781" cy="1311197"/>
          </a:xfrm>
          <a:custGeom>
            <a:avLst/>
            <a:gdLst/>
            <a:ahLst/>
            <a:cxnLst/>
            <a:rect l="l" t="t" r="r" b="b"/>
            <a:pathLst>
              <a:path w="1374781" h="1311197">
                <a:moveTo>
                  <a:pt x="0" y="0"/>
                </a:moveTo>
                <a:lnTo>
                  <a:pt x="1374780" y="0"/>
                </a:lnTo>
                <a:lnTo>
                  <a:pt x="1374780" y="1311197"/>
                </a:lnTo>
                <a:lnTo>
                  <a:pt x="0" y="1311197"/>
                </a:lnTo>
                <a:lnTo>
                  <a:pt x="0" y="0"/>
                </a:lnTo>
                <a:close/>
              </a:path>
            </a:pathLst>
          </a:custGeom>
          <a:blipFill>
            <a:blip r:embed="rId8"/>
            <a:stretch>
              <a:fillRect/>
            </a:stretch>
          </a:blipFill>
        </p:spPr>
      </p:sp>
      <p:sp>
        <p:nvSpPr>
          <p:cNvPr id="12" name="AutoShape 12"/>
          <p:cNvSpPr/>
          <p:nvPr/>
        </p:nvSpPr>
        <p:spPr>
          <a:xfrm flipV="1">
            <a:off x="11453022" y="5143500"/>
            <a:ext cx="3126585" cy="1249650"/>
          </a:xfrm>
          <a:prstGeom prst="line">
            <a:avLst/>
          </a:prstGeom>
          <a:ln w="38100" cap="flat">
            <a:solidFill>
              <a:srgbClr val="000000"/>
            </a:solidFill>
            <a:prstDash val="solid"/>
            <a:headEnd type="none" w="sm" len="sm"/>
            <a:tailEnd type="arrow" w="med" len="sm"/>
          </a:ln>
        </p:spPr>
      </p:sp>
      <p:sp>
        <p:nvSpPr>
          <p:cNvPr id="13" name="AutoShape 13"/>
          <p:cNvSpPr/>
          <p:nvPr/>
        </p:nvSpPr>
        <p:spPr>
          <a:xfrm flipV="1">
            <a:off x="7447611" y="6393150"/>
            <a:ext cx="2630631" cy="1081475"/>
          </a:xfrm>
          <a:prstGeom prst="line">
            <a:avLst/>
          </a:prstGeom>
          <a:ln w="38100" cap="flat">
            <a:solidFill>
              <a:srgbClr val="000000"/>
            </a:solidFill>
            <a:prstDash val="solid"/>
            <a:headEnd type="none" w="sm" len="sm"/>
            <a:tailEnd type="arrow" w="med" len="sm"/>
          </a:ln>
        </p:spPr>
      </p:sp>
      <p:sp>
        <p:nvSpPr>
          <p:cNvPr id="14" name="Freeform 14"/>
          <p:cNvSpPr/>
          <p:nvPr/>
        </p:nvSpPr>
        <p:spPr>
          <a:xfrm>
            <a:off x="14579608" y="4702548"/>
            <a:ext cx="881904" cy="881904"/>
          </a:xfrm>
          <a:custGeom>
            <a:avLst/>
            <a:gdLst/>
            <a:ahLst/>
            <a:cxnLst/>
            <a:rect l="l" t="t" r="r" b="b"/>
            <a:pathLst>
              <a:path w="881904" h="881904">
                <a:moveTo>
                  <a:pt x="0" y="0"/>
                </a:moveTo>
                <a:lnTo>
                  <a:pt x="881904" y="0"/>
                </a:lnTo>
                <a:lnTo>
                  <a:pt x="881904" y="881904"/>
                </a:lnTo>
                <a:lnTo>
                  <a:pt x="0" y="881904"/>
                </a:lnTo>
                <a:lnTo>
                  <a:pt x="0" y="0"/>
                </a:lnTo>
                <a:close/>
              </a:path>
            </a:pathLst>
          </a:custGeom>
          <a:blipFill>
            <a:blip r:embed="rId9"/>
            <a:stretch>
              <a:fillRect/>
            </a:stretch>
          </a:blipFill>
        </p:spPr>
      </p:sp>
      <p:sp>
        <p:nvSpPr>
          <p:cNvPr id="15" name="Freeform 15"/>
          <p:cNvSpPr/>
          <p:nvPr/>
        </p:nvSpPr>
        <p:spPr>
          <a:xfrm>
            <a:off x="14334136" y="1514148"/>
            <a:ext cx="1415455" cy="1092946"/>
          </a:xfrm>
          <a:custGeom>
            <a:avLst/>
            <a:gdLst/>
            <a:ahLst/>
            <a:cxnLst/>
            <a:rect l="l" t="t" r="r" b="b"/>
            <a:pathLst>
              <a:path w="1415455" h="1092946">
                <a:moveTo>
                  <a:pt x="0" y="0"/>
                </a:moveTo>
                <a:lnTo>
                  <a:pt x="1415455" y="0"/>
                </a:lnTo>
                <a:lnTo>
                  <a:pt x="1415455" y="1092946"/>
                </a:lnTo>
                <a:lnTo>
                  <a:pt x="0" y="1092946"/>
                </a:lnTo>
                <a:lnTo>
                  <a:pt x="0" y="0"/>
                </a:lnTo>
                <a:close/>
              </a:path>
            </a:pathLst>
          </a:custGeom>
          <a:blipFill>
            <a:blip r:embed="rId10"/>
            <a:stretch>
              <a:fillRect/>
            </a:stretch>
          </a:blipFill>
        </p:spPr>
      </p:sp>
      <p:sp>
        <p:nvSpPr>
          <p:cNvPr id="16" name="AutoShape 16"/>
          <p:cNvSpPr/>
          <p:nvPr/>
        </p:nvSpPr>
        <p:spPr>
          <a:xfrm flipV="1">
            <a:off x="15020560" y="2607094"/>
            <a:ext cx="21304" cy="2095453"/>
          </a:xfrm>
          <a:prstGeom prst="line">
            <a:avLst/>
          </a:prstGeom>
          <a:ln w="38100" cap="flat">
            <a:solidFill>
              <a:srgbClr val="000000"/>
            </a:solidFill>
            <a:prstDash val="solid"/>
            <a:headEnd type="none" w="sm" len="sm"/>
            <a:tailEnd type="arrow" w="med" len="sm"/>
          </a:ln>
        </p:spPr>
      </p:sp>
      <p:sp>
        <p:nvSpPr>
          <p:cNvPr id="17" name="Freeform 17"/>
          <p:cNvSpPr/>
          <p:nvPr/>
        </p:nvSpPr>
        <p:spPr>
          <a:xfrm>
            <a:off x="9457654" y="1412161"/>
            <a:ext cx="2059788" cy="1296921"/>
          </a:xfrm>
          <a:custGeom>
            <a:avLst/>
            <a:gdLst/>
            <a:ahLst/>
            <a:cxnLst/>
            <a:rect l="l" t="t" r="r" b="b"/>
            <a:pathLst>
              <a:path w="2059788" h="1296921">
                <a:moveTo>
                  <a:pt x="0" y="0"/>
                </a:moveTo>
                <a:lnTo>
                  <a:pt x="2059788" y="0"/>
                </a:lnTo>
                <a:lnTo>
                  <a:pt x="2059788" y="1296921"/>
                </a:lnTo>
                <a:lnTo>
                  <a:pt x="0" y="1296921"/>
                </a:lnTo>
                <a:lnTo>
                  <a:pt x="0" y="0"/>
                </a:lnTo>
                <a:close/>
              </a:path>
            </a:pathLst>
          </a:custGeom>
          <a:blipFill>
            <a:blip r:embed="rId11"/>
            <a:stretch>
              <a:fillRect t="-29410" b="-29410"/>
            </a:stretch>
          </a:blipFill>
        </p:spPr>
      </p:sp>
      <p:sp>
        <p:nvSpPr>
          <p:cNvPr id="18" name="AutoShape 18"/>
          <p:cNvSpPr/>
          <p:nvPr/>
        </p:nvSpPr>
        <p:spPr>
          <a:xfrm flipH="1">
            <a:off x="11517442" y="2060621"/>
            <a:ext cx="2816694" cy="0"/>
          </a:xfrm>
          <a:prstGeom prst="line">
            <a:avLst/>
          </a:prstGeom>
          <a:ln w="38100" cap="flat">
            <a:solidFill>
              <a:srgbClr val="000000"/>
            </a:solidFill>
            <a:prstDash val="solid"/>
            <a:headEnd type="none" w="sm" len="sm"/>
            <a:tailEnd type="arrow" w="med" len="sm"/>
          </a:ln>
        </p:spPr>
      </p:sp>
      <p:sp>
        <p:nvSpPr>
          <p:cNvPr id="19" name="AutoShape 19"/>
          <p:cNvSpPr/>
          <p:nvPr/>
        </p:nvSpPr>
        <p:spPr>
          <a:xfrm flipH="1">
            <a:off x="2465399" y="2060621"/>
            <a:ext cx="6992256" cy="2346244"/>
          </a:xfrm>
          <a:prstGeom prst="line">
            <a:avLst/>
          </a:prstGeom>
          <a:ln w="38100" cap="flat">
            <a:solidFill>
              <a:srgbClr val="000000"/>
            </a:solidFill>
            <a:prstDash val="solid"/>
            <a:headEnd type="none" w="sm" len="sm"/>
            <a:tailEnd type="arrow" w="med" len="sm"/>
          </a:ln>
        </p:spPr>
      </p:sp>
      <p:sp>
        <p:nvSpPr>
          <p:cNvPr id="20" name="Freeform 20"/>
          <p:cNvSpPr/>
          <p:nvPr/>
        </p:nvSpPr>
        <p:spPr>
          <a:xfrm>
            <a:off x="8604550" y="3751267"/>
            <a:ext cx="1374781" cy="1311197"/>
          </a:xfrm>
          <a:custGeom>
            <a:avLst/>
            <a:gdLst/>
            <a:ahLst/>
            <a:cxnLst/>
            <a:rect l="l" t="t" r="r" b="b"/>
            <a:pathLst>
              <a:path w="1374781" h="1311197">
                <a:moveTo>
                  <a:pt x="0" y="0"/>
                </a:moveTo>
                <a:lnTo>
                  <a:pt x="1374780" y="0"/>
                </a:lnTo>
                <a:lnTo>
                  <a:pt x="1374780" y="1311197"/>
                </a:lnTo>
                <a:lnTo>
                  <a:pt x="0" y="1311197"/>
                </a:lnTo>
                <a:lnTo>
                  <a:pt x="0" y="0"/>
                </a:lnTo>
                <a:close/>
              </a:path>
            </a:pathLst>
          </a:custGeom>
          <a:blipFill>
            <a:blip r:embed="rId8"/>
            <a:stretch>
              <a:fillRect/>
            </a:stretch>
          </a:blipFill>
        </p:spPr>
      </p:sp>
      <p:sp>
        <p:nvSpPr>
          <p:cNvPr id="21" name="AutoShape 21"/>
          <p:cNvSpPr/>
          <p:nvPr/>
        </p:nvSpPr>
        <p:spPr>
          <a:xfrm flipH="1">
            <a:off x="9291940" y="2709082"/>
            <a:ext cx="737023" cy="1042185"/>
          </a:xfrm>
          <a:prstGeom prst="line">
            <a:avLst/>
          </a:prstGeom>
          <a:ln w="38100" cap="flat">
            <a:solidFill>
              <a:srgbClr val="000000"/>
            </a:solidFill>
            <a:prstDash val="solid"/>
            <a:headEnd type="none" w="sm" len="sm"/>
            <a:tailEnd type="arrow" w="med" len="sm"/>
          </a:ln>
        </p:spPr>
      </p:sp>
      <p:sp>
        <p:nvSpPr>
          <p:cNvPr id="22" name="Freeform 22"/>
          <p:cNvSpPr/>
          <p:nvPr/>
        </p:nvSpPr>
        <p:spPr>
          <a:xfrm>
            <a:off x="11866727" y="3751267"/>
            <a:ext cx="1239555" cy="1239555"/>
          </a:xfrm>
          <a:custGeom>
            <a:avLst/>
            <a:gdLst/>
            <a:ahLst/>
            <a:cxnLst/>
            <a:rect l="l" t="t" r="r" b="b"/>
            <a:pathLst>
              <a:path w="1239555" h="1239555">
                <a:moveTo>
                  <a:pt x="0" y="0"/>
                </a:moveTo>
                <a:lnTo>
                  <a:pt x="1239555" y="0"/>
                </a:lnTo>
                <a:lnTo>
                  <a:pt x="1239555" y="1239555"/>
                </a:lnTo>
                <a:lnTo>
                  <a:pt x="0" y="1239555"/>
                </a:lnTo>
                <a:lnTo>
                  <a:pt x="0" y="0"/>
                </a:lnTo>
                <a:close/>
              </a:path>
            </a:pathLst>
          </a:custGeom>
          <a:blipFill>
            <a:blip r:embed="rId12"/>
            <a:stretch>
              <a:fillRect/>
            </a:stretch>
          </a:blipFill>
        </p:spPr>
      </p:sp>
      <p:sp>
        <p:nvSpPr>
          <p:cNvPr id="23" name="TextBox 23"/>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Methodology</a:t>
            </a:r>
          </a:p>
        </p:txBody>
      </p:sp>
      <p:sp>
        <p:nvSpPr>
          <p:cNvPr id="24" name="TextBox 24"/>
          <p:cNvSpPr txBox="1"/>
          <p:nvPr/>
        </p:nvSpPr>
        <p:spPr>
          <a:xfrm>
            <a:off x="1306147" y="6174711"/>
            <a:ext cx="2318504"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ea typeface="Canva Sans"/>
                <a:cs typeface="Canva Sans"/>
                <a:sym typeface="Canva Sans"/>
              </a:rPr>
              <a:t>Web Application</a:t>
            </a:r>
          </a:p>
        </p:txBody>
      </p:sp>
      <p:sp>
        <p:nvSpPr>
          <p:cNvPr id="25" name="TextBox 25"/>
          <p:cNvSpPr txBox="1"/>
          <p:nvPr/>
        </p:nvSpPr>
        <p:spPr>
          <a:xfrm>
            <a:off x="5335144" y="5779767"/>
            <a:ext cx="2096095"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Input lecture content</a:t>
            </a:r>
          </a:p>
        </p:txBody>
      </p:sp>
      <p:sp>
        <p:nvSpPr>
          <p:cNvPr id="26" name="TextBox 26"/>
          <p:cNvSpPr txBox="1"/>
          <p:nvPr/>
        </p:nvSpPr>
        <p:spPr>
          <a:xfrm>
            <a:off x="5422149" y="8457038"/>
            <a:ext cx="1938457"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levels Identification</a:t>
            </a:r>
          </a:p>
        </p:txBody>
      </p:sp>
      <p:sp>
        <p:nvSpPr>
          <p:cNvPr id="27" name="TextBox 27"/>
          <p:cNvSpPr txBox="1"/>
          <p:nvPr/>
        </p:nvSpPr>
        <p:spPr>
          <a:xfrm>
            <a:off x="9979330" y="7210467"/>
            <a:ext cx="1752362"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Intelligent system</a:t>
            </a:r>
          </a:p>
        </p:txBody>
      </p:sp>
      <p:sp>
        <p:nvSpPr>
          <p:cNvPr id="28" name="TextBox 28"/>
          <p:cNvSpPr txBox="1"/>
          <p:nvPr/>
        </p:nvSpPr>
        <p:spPr>
          <a:xfrm>
            <a:off x="14483231" y="5761280"/>
            <a:ext cx="1074658"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Mermaid js</a:t>
            </a:r>
          </a:p>
        </p:txBody>
      </p:sp>
      <p:sp>
        <p:nvSpPr>
          <p:cNvPr id="29" name="TextBox 29"/>
          <p:cNvSpPr txBox="1"/>
          <p:nvPr/>
        </p:nvSpPr>
        <p:spPr>
          <a:xfrm>
            <a:off x="14055975" y="1061711"/>
            <a:ext cx="1929170"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Generate Mind Map</a:t>
            </a:r>
          </a:p>
        </p:txBody>
      </p:sp>
      <p:sp>
        <p:nvSpPr>
          <p:cNvPr id="30" name="TextBox 30"/>
          <p:cNvSpPr txBox="1"/>
          <p:nvPr/>
        </p:nvSpPr>
        <p:spPr>
          <a:xfrm>
            <a:off x="9979330" y="2850036"/>
            <a:ext cx="1016437"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Mongo DB</a:t>
            </a:r>
          </a:p>
        </p:txBody>
      </p:sp>
      <p:sp>
        <p:nvSpPr>
          <p:cNvPr id="31" name="TextBox 31"/>
          <p:cNvSpPr txBox="1"/>
          <p:nvPr/>
        </p:nvSpPr>
        <p:spPr>
          <a:xfrm>
            <a:off x="8415759" y="5205339"/>
            <a:ext cx="1752362"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Intelligent system</a:t>
            </a:r>
          </a:p>
        </p:txBody>
      </p:sp>
      <p:sp>
        <p:nvSpPr>
          <p:cNvPr id="32" name="AutoShape 32"/>
          <p:cNvSpPr/>
          <p:nvPr/>
        </p:nvSpPr>
        <p:spPr>
          <a:xfrm flipV="1">
            <a:off x="9979330" y="4371044"/>
            <a:ext cx="1887397" cy="35821"/>
          </a:xfrm>
          <a:prstGeom prst="line">
            <a:avLst/>
          </a:prstGeom>
          <a:ln w="38100" cap="flat">
            <a:solidFill>
              <a:srgbClr val="000000"/>
            </a:solidFill>
            <a:prstDash val="solid"/>
            <a:headEnd type="none" w="sm" len="sm"/>
            <a:tailEnd type="arrow" w="med" len="sm"/>
          </a:ln>
        </p:spPr>
      </p:sp>
      <p:sp>
        <p:nvSpPr>
          <p:cNvPr id="33" name="AutoShape 33"/>
          <p:cNvSpPr/>
          <p:nvPr/>
        </p:nvSpPr>
        <p:spPr>
          <a:xfrm flipH="1" flipV="1">
            <a:off x="10487548" y="2060621"/>
            <a:ext cx="1998956" cy="1690645"/>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2335132" cy="1104900"/>
          </a:xfrm>
          <a:prstGeom prst="rect">
            <a:avLst/>
          </a:prstGeom>
        </p:spPr>
        <p:txBody>
          <a:bodyPr lIns="0" tIns="0" rIns="0" bIns="0" rtlCol="0" anchor="t">
            <a:spAutoFit/>
          </a:bodyPr>
          <a:lstStyle/>
          <a:p>
            <a:pPr algn="l">
              <a:lnSpc>
                <a:spcPts val="8760"/>
              </a:lnSpc>
            </a:pPr>
            <a:r>
              <a:rPr lang="en-US" sz="7300">
                <a:solidFill>
                  <a:srgbClr val="000000"/>
                </a:solidFill>
                <a:latin typeface="Anantason"/>
                <a:ea typeface="Anantason"/>
                <a:cs typeface="Anantason"/>
                <a:sym typeface="Anantason"/>
              </a:rPr>
              <a:t>Technologies and Techniques </a:t>
            </a:r>
          </a:p>
        </p:txBody>
      </p:sp>
      <p:sp>
        <p:nvSpPr>
          <p:cNvPr id="3" name="Freeform 3"/>
          <p:cNvSpPr/>
          <p:nvPr/>
        </p:nvSpPr>
        <p:spPr>
          <a:xfrm>
            <a:off x="10855329" y="1581150"/>
            <a:ext cx="8526110" cy="9249232"/>
          </a:xfrm>
          <a:custGeom>
            <a:avLst/>
            <a:gdLst/>
            <a:ahLst/>
            <a:cxnLst/>
            <a:rect l="l" t="t" r="r" b="b"/>
            <a:pathLst>
              <a:path w="8526110" h="9249232">
                <a:moveTo>
                  <a:pt x="0" y="0"/>
                </a:moveTo>
                <a:lnTo>
                  <a:pt x="8526110" y="0"/>
                </a:lnTo>
                <a:lnTo>
                  <a:pt x="8526110" y="9249232"/>
                </a:lnTo>
                <a:lnTo>
                  <a:pt x="0" y="9249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1028700" y="2647073"/>
          <a:ext cx="16230600" cy="5275095"/>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1028392">
                <a:tc>
                  <a:txBody>
                    <a:bodyPr/>
                    <a:lstStyle/>
                    <a:p>
                      <a:pPr algn="ctr">
                        <a:lnSpc>
                          <a:spcPts val="3780"/>
                        </a:lnSpc>
                        <a:defRPr/>
                      </a:pPr>
                      <a:r>
                        <a:rPr lang="en-US" sz="2700">
                          <a:solidFill>
                            <a:srgbClr val="000000">
                              <a:alpha val="84706"/>
                            </a:srgbClr>
                          </a:solidFill>
                          <a:latin typeface="Muli"/>
                          <a:ea typeface="Muli"/>
                          <a:cs typeface="Muli"/>
                          <a:sym typeface="Muli"/>
                        </a:rPr>
                        <a:t>Technologies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AB8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Techniques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AB8FF">
                        <a:alpha val="84706"/>
                      </a:srgbClr>
                    </a:solidFill>
                  </a:tcPr>
                </a:tc>
                <a:extLst>
                  <a:ext uri="{0D108BD9-81ED-4DB2-BD59-A6C34878D82A}">
                    <a16:rowId xmlns:a16="http://schemas.microsoft.com/office/drawing/2014/main" val="10000"/>
                  </a:ext>
                </a:extLst>
              </a:tr>
              <a:tr h="1107628">
                <a:tc>
                  <a:txBody>
                    <a:bodyPr/>
                    <a:lstStyle/>
                    <a:p>
                      <a:pPr algn="ctr">
                        <a:lnSpc>
                          <a:spcPts val="3780"/>
                        </a:lnSpc>
                        <a:defRPr/>
                      </a:pPr>
                      <a:r>
                        <a:rPr lang="en-US" sz="2700">
                          <a:solidFill>
                            <a:srgbClr val="000000">
                              <a:alpha val="84706"/>
                            </a:srgbClr>
                          </a:solidFill>
                          <a:latin typeface="Muli"/>
                          <a:ea typeface="Muli"/>
                          <a:cs typeface="Muli"/>
                          <a:sym typeface="Muli"/>
                        </a:rPr>
                        <a:t>Angular or React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Zoom and Pan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1"/>
                  </a:ext>
                </a:extLst>
              </a:tr>
              <a:tr h="1028392">
                <a:tc>
                  <a:txBody>
                    <a:bodyPr/>
                    <a:lstStyle/>
                    <a:p>
                      <a:pPr algn="ctr">
                        <a:lnSpc>
                          <a:spcPts val="3780"/>
                        </a:lnSpc>
                        <a:defRPr/>
                      </a:pPr>
                      <a:r>
                        <a:rPr lang="en-US" sz="2700">
                          <a:solidFill>
                            <a:srgbClr val="000000">
                              <a:alpha val="84706"/>
                            </a:srgbClr>
                          </a:solidFill>
                          <a:latin typeface="Muli"/>
                          <a:ea typeface="Muli"/>
                          <a:cs typeface="Muli"/>
                          <a:sym typeface="Muli"/>
                        </a:rPr>
                        <a:t>Express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Data Pre-processing</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2"/>
                  </a:ext>
                </a:extLst>
              </a:tr>
              <a:tr h="1164292">
                <a:tc>
                  <a:txBody>
                    <a:bodyPr/>
                    <a:lstStyle/>
                    <a:p>
                      <a:pPr algn="ctr">
                        <a:lnSpc>
                          <a:spcPts val="3780"/>
                        </a:lnSpc>
                        <a:defRPr/>
                      </a:pPr>
                      <a:r>
                        <a:rPr lang="en-US" sz="2700">
                          <a:solidFill>
                            <a:srgbClr val="000000">
                              <a:alpha val="84706"/>
                            </a:srgbClr>
                          </a:solidFill>
                          <a:latin typeface="Muli"/>
                          <a:ea typeface="Muli"/>
                          <a:cs typeface="Muli"/>
                          <a:sym typeface="Muli"/>
                        </a:rPr>
                        <a:t>Nodejs,Mermaid Js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Node Expansion/Collapse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3"/>
                  </a:ext>
                </a:extLst>
              </a:tr>
              <a:tr h="946393">
                <a:tc>
                  <a:txBody>
                    <a:bodyPr/>
                    <a:lstStyle/>
                    <a:p>
                      <a:pPr algn="ctr">
                        <a:lnSpc>
                          <a:spcPts val="3780"/>
                        </a:lnSpc>
                        <a:defRPr/>
                      </a:pPr>
                      <a:r>
                        <a:rPr lang="en-US" sz="2700">
                          <a:solidFill>
                            <a:srgbClr val="000000">
                              <a:alpha val="84706"/>
                            </a:srgbClr>
                          </a:solidFill>
                          <a:latin typeface="Muli"/>
                          <a:ea typeface="Muli"/>
                          <a:cs typeface="Muli"/>
                          <a:sym typeface="Muli"/>
                        </a:rPr>
                        <a:t>Mongo DB</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Adaptive Learning Technique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2555856" cy="738768"/>
            <a:chOff x="0" y="0"/>
            <a:chExt cx="16741141" cy="985024"/>
          </a:xfrm>
        </p:grpSpPr>
        <p:sp>
          <p:nvSpPr>
            <p:cNvPr id="4" name="Freeform 4"/>
            <p:cNvSpPr/>
            <p:nvPr/>
          </p:nvSpPr>
          <p:spPr>
            <a:xfrm>
              <a:off x="0" y="0"/>
              <a:ext cx="6420309" cy="985024"/>
            </a:xfrm>
            <a:custGeom>
              <a:avLst/>
              <a:gdLst/>
              <a:ahLst/>
              <a:cxnLst/>
              <a:rect l="l" t="t" r="r" b="b"/>
              <a:pathLst>
                <a:path w="6420309" h="985024">
                  <a:moveTo>
                    <a:pt x="0" y="0"/>
                  </a:moveTo>
                  <a:lnTo>
                    <a:pt x="6420309" y="0"/>
                  </a:lnTo>
                  <a:lnTo>
                    <a:pt x="6420309" y="985024"/>
                  </a:lnTo>
                  <a:lnTo>
                    <a:pt x="0" y="985024"/>
                  </a:lnTo>
                  <a:lnTo>
                    <a:pt x="0" y="0"/>
                  </a:lnTo>
                  <a:close/>
                </a:path>
              </a:pathLst>
            </a:custGeom>
            <a:blipFill>
              <a:blip r:embed="rId4"/>
              <a:stretch>
                <a:fillRect t="-8259" b="-8259"/>
              </a:stretch>
            </a:blipFill>
          </p:spPr>
        </p:sp>
        <p:sp>
          <p:nvSpPr>
            <p:cNvPr id="5" name="TextBox 5"/>
            <p:cNvSpPr txBox="1"/>
            <p:nvPr/>
          </p:nvSpPr>
          <p:spPr>
            <a:xfrm>
              <a:off x="6420309" y="250789"/>
              <a:ext cx="10320833"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
        <p:nvSpPr>
          <p:cNvPr id="6" name="TextBox 6"/>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Requirments</a:t>
            </a:r>
          </a:p>
        </p:txBody>
      </p:sp>
      <p:graphicFrame>
        <p:nvGraphicFramePr>
          <p:cNvPr id="7" name="Table 7"/>
          <p:cNvGraphicFramePr>
            <a:graphicFrameLocks noGrp="1"/>
          </p:cNvGraphicFramePr>
          <p:nvPr/>
        </p:nvGraphicFramePr>
        <p:xfrm>
          <a:off x="1519619" y="2431545"/>
          <a:ext cx="15184869" cy="6715125"/>
        </p:xfrm>
        <a:graphic>
          <a:graphicData uri="http://schemas.openxmlformats.org/drawingml/2006/table">
            <a:tbl>
              <a:tblPr/>
              <a:tblGrid>
                <a:gridCol w="3646021">
                  <a:extLst>
                    <a:ext uri="{9D8B030D-6E8A-4147-A177-3AD203B41FA5}">
                      <a16:colId xmlns:a16="http://schemas.microsoft.com/office/drawing/2014/main" val="20000"/>
                    </a:ext>
                  </a:extLst>
                </a:gridCol>
                <a:gridCol w="3863927">
                  <a:extLst>
                    <a:ext uri="{9D8B030D-6E8A-4147-A177-3AD203B41FA5}">
                      <a16:colId xmlns:a16="http://schemas.microsoft.com/office/drawing/2014/main" val="20001"/>
                    </a:ext>
                  </a:extLst>
                </a:gridCol>
                <a:gridCol w="3701751">
                  <a:extLst>
                    <a:ext uri="{9D8B030D-6E8A-4147-A177-3AD203B41FA5}">
                      <a16:colId xmlns:a16="http://schemas.microsoft.com/office/drawing/2014/main" val="20002"/>
                    </a:ext>
                  </a:extLst>
                </a:gridCol>
                <a:gridCol w="3973170">
                  <a:extLst>
                    <a:ext uri="{9D8B030D-6E8A-4147-A177-3AD203B41FA5}">
                      <a16:colId xmlns:a16="http://schemas.microsoft.com/office/drawing/2014/main" val="20003"/>
                    </a:ext>
                  </a:extLst>
                </a:gridCol>
              </a:tblGrid>
              <a:tr h="1776690">
                <a:tc>
                  <a:txBody>
                    <a:bodyPr/>
                    <a:lstStyle/>
                    <a:p>
                      <a:pPr algn="ctr">
                        <a:lnSpc>
                          <a:spcPts val="4200"/>
                        </a:lnSpc>
                        <a:defRPr/>
                      </a:pPr>
                      <a:r>
                        <a:rPr lang="en-US" sz="3000">
                          <a:solidFill>
                            <a:srgbClr val="000000"/>
                          </a:solidFill>
                          <a:latin typeface="Anantason"/>
                          <a:ea typeface="Anantason"/>
                          <a:cs typeface="Anantason"/>
                          <a:sym typeface="Anantason"/>
                        </a:rPr>
                        <a:t>Functional</a:t>
                      </a:r>
                      <a:endParaRPr lang="en-US" sz="1100"/>
                    </a:p>
                    <a:p>
                      <a:pPr algn="ctr">
                        <a:lnSpc>
                          <a:spcPts val="4200"/>
                        </a:lnSpc>
                      </a:pPr>
                      <a:r>
                        <a:rPr lang="en-US" sz="3000">
                          <a:solidFill>
                            <a:srgbClr val="000000"/>
                          </a:solidFill>
                          <a:latin typeface="Anantason"/>
                          <a:ea typeface="Anantason"/>
                          <a:cs typeface="Anantason"/>
                          <a:sym typeface="Anantason"/>
                        </a:rPr>
                        <a:t>Requirements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tc>
                  <a:txBody>
                    <a:bodyPr/>
                    <a:lstStyle/>
                    <a:p>
                      <a:pPr algn="ctr">
                        <a:lnSpc>
                          <a:spcPts val="4200"/>
                        </a:lnSpc>
                        <a:defRPr/>
                      </a:pPr>
                      <a:r>
                        <a:rPr lang="en-US" sz="3000">
                          <a:solidFill>
                            <a:srgbClr val="000000"/>
                          </a:solidFill>
                          <a:latin typeface="Anantason"/>
                          <a:ea typeface="Anantason"/>
                          <a:cs typeface="Anantason"/>
                          <a:sym typeface="Anantason"/>
                        </a:rPr>
                        <a:t>Non Functional</a:t>
                      </a:r>
                      <a:endParaRPr lang="en-US" sz="1100"/>
                    </a:p>
                    <a:p>
                      <a:pPr algn="ctr">
                        <a:lnSpc>
                          <a:spcPts val="4200"/>
                        </a:lnSpc>
                      </a:pPr>
                      <a:r>
                        <a:rPr lang="en-US" sz="3000">
                          <a:solidFill>
                            <a:srgbClr val="000000"/>
                          </a:solidFill>
                          <a:latin typeface="Anantason"/>
                          <a:ea typeface="Anantason"/>
                          <a:cs typeface="Anantason"/>
                          <a:sym typeface="Anantason"/>
                        </a:rPr>
                        <a:t>Requirements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tc>
                  <a:txBody>
                    <a:bodyPr/>
                    <a:lstStyle/>
                    <a:p>
                      <a:pPr algn="ctr">
                        <a:lnSpc>
                          <a:spcPts val="4200"/>
                        </a:lnSpc>
                        <a:defRPr/>
                      </a:pPr>
                      <a:r>
                        <a:rPr lang="en-US" sz="3000">
                          <a:solidFill>
                            <a:srgbClr val="000000"/>
                          </a:solidFill>
                          <a:latin typeface="Anantason"/>
                          <a:ea typeface="Anantason"/>
                          <a:cs typeface="Anantason"/>
                          <a:sym typeface="Anantason"/>
                        </a:rPr>
                        <a:t>Ethical Requirements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tc>
                  <a:txBody>
                    <a:bodyPr/>
                    <a:lstStyle/>
                    <a:p>
                      <a:pPr algn="ctr">
                        <a:lnSpc>
                          <a:spcPts val="4200"/>
                        </a:lnSpc>
                        <a:defRPr/>
                      </a:pPr>
                      <a:r>
                        <a:rPr lang="en-US" sz="3000">
                          <a:solidFill>
                            <a:srgbClr val="000000"/>
                          </a:solidFill>
                          <a:latin typeface="Anantason"/>
                          <a:ea typeface="Anantason"/>
                          <a:cs typeface="Anantason"/>
                          <a:sym typeface="Anantason"/>
                        </a:rPr>
                        <a:t>System Requirements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extLst>
                  <a:ext uri="{0D108BD9-81ED-4DB2-BD59-A6C34878D82A}">
                    <a16:rowId xmlns:a16="http://schemas.microsoft.com/office/drawing/2014/main" val="10000"/>
                  </a:ext>
                </a:extLst>
              </a:tr>
              <a:tr h="4938435">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Mind Map Generation</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Resource Integration</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Personalization</a:t>
                      </a: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Performance</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Scalability</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Usability</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Reliability</a:t>
                      </a: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Data Protection</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Bias and Fairness</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Transparency</a:t>
                      </a:r>
                    </a:p>
                    <a:p>
                      <a:pPr algn="l">
                        <a:lnSpc>
                          <a:spcPts val="3919"/>
                        </a:lnSpc>
                      </a:pPr>
                      <a:endParaRPr lang="en-US" sz="2799">
                        <a:solidFill>
                          <a:srgbClr val="000000"/>
                        </a:solidFill>
                        <a:latin typeface="Muli"/>
                        <a:ea typeface="Muli"/>
                        <a:cs typeface="Muli"/>
                        <a:sym typeface="Muli"/>
                      </a:endParaRPr>
                    </a:p>
                    <a:p>
                      <a:pPr algn="l">
                        <a:lnSpc>
                          <a:spcPts val="3919"/>
                        </a:lnSpc>
                      </a:pPr>
                      <a:endParaRPr lang="en-US" sz="2799">
                        <a:solidFill>
                          <a:srgbClr val="000000"/>
                        </a:solidFill>
                        <a:latin typeface="Muli"/>
                        <a:ea typeface="Muli"/>
                        <a:cs typeface="Muli"/>
                        <a:sym typeface="Muli"/>
                      </a:endParaRPr>
                    </a:p>
                    <a:p>
                      <a:pPr algn="l">
                        <a:lnSpc>
                          <a:spcPts val="3919"/>
                        </a:lnSpc>
                      </a:pPr>
                      <a:endParaRPr lang="en-US" sz="2799">
                        <a:solidFill>
                          <a:srgbClr val="000000"/>
                        </a:solidFill>
                        <a:latin typeface="Muli"/>
                        <a:ea typeface="Muli"/>
                        <a:cs typeface="Muli"/>
                        <a:sym typeface="Muli"/>
                      </a:endParaRP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Development Tools</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Storage</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Processing Power</a:t>
                      </a:r>
                    </a:p>
                    <a:p>
                      <a:pPr algn="l">
                        <a:lnSpc>
                          <a:spcPts val="3919"/>
                        </a:lnSpc>
                      </a:pPr>
                      <a:endParaRPr lang="en-US" sz="2799">
                        <a:solidFill>
                          <a:srgbClr val="000000"/>
                        </a:solidFill>
                        <a:latin typeface="Muli"/>
                        <a:ea typeface="Muli"/>
                        <a:cs typeface="Muli"/>
                        <a:sym typeface="Muli"/>
                      </a:endParaRP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706" b="-34404"/>
            </a:stretch>
          </a:blipFill>
        </p:spPr>
      </p:sp>
      <p:grpSp>
        <p:nvGrpSpPr>
          <p:cNvPr id="3" name="Group 3"/>
          <p:cNvGrpSpPr/>
          <p:nvPr/>
        </p:nvGrpSpPr>
        <p:grpSpPr>
          <a:xfrm>
            <a:off x="0" y="9258300"/>
            <a:ext cx="6456428" cy="738768"/>
            <a:chOff x="0" y="0"/>
            <a:chExt cx="8608570"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3"/>
              <a:stretch>
                <a:fillRect/>
              </a:stretch>
            </a:blipFill>
          </p:spPr>
        </p:sp>
        <p:sp>
          <p:nvSpPr>
            <p:cNvPr id="5" name="TextBox 5"/>
            <p:cNvSpPr txBox="1"/>
            <p:nvPr/>
          </p:nvSpPr>
          <p:spPr>
            <a:xfrm>
              <a:off x="5510112" y="473462"/>
              <a:ext cx="3098458"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 2024-25J-112</a:t>
              </a:r>
            </a:p>
          </p:txBody>
        </p:sp>
      </p:grpSp>
      <p:sp>
        <p:nvSpPr>
          <p:cNvPr id="6" name="TextBox 6"/>
          <p:cNvSpPr txBox="1"/>
          <p:nvPr/>
        </p:nvSpPr>
        <p:spPr>
          <a:xfrm>
            <a:off x="4957427" y="2051200"/>
            <a:ext cx="8373147"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QUESTION​</a:t>
            </a:r>
          </a:p>
        </p:txBody>
      </p:sp>
      <p:sp>
        <p:nvSpPr>
          <p:cNvPr id="7" name="TextBox 7"/>
          <p:cNvSpPr txBox="1"/>
          <p:nvPr/>
        </p:nvSpPr>
        <p:spPr>
          <a:xfrm>
            <a:off x="1895240" y="4438721"/>
            <a:ext cx="14497521" cy="2616201"/>
          </a:xfrm>
          <a:prstGeom prst="rect">
            <a:avLst/>
          </a:prstGeom>
        </p:spPr>
        <p:txBody>
          <a:bodyPr lIns="0" tIns="0" rIns="0" bIns="0" rtlCol="0" anchor="t">
            <a:spAutoFit/>
          </a:bodyPr>
          <a:lstStyle/>
          <a:p>
            <a:pPr algn="ctr">
              <a:lnSpc>
                <a:spcPts val="5199"/>
              </a:lnSpc>
            </a:pPr>
            <a:r>
              <a:rPr lang="en-US" sz="3999">
                <a:solidFill>
                  <a:srgbClr val="000000"/>
                </a:solidFill>
                <a:latin typeface="Muli"/>
                <a:ea typeface="Muli"/>
                <a:cs typeface="Muli"/>
                <a:sym typeface="Muli"/>
              </a:rPr>
              <a:t>“How does the implementation of an Adaptive Learner-Centric Learning Management System (LMS) impact student engagement, autonomy, and motivation compared to traditional LMS implementations?​”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grpSp>
        <p:nvGrpSpPr>
          <p:cNvPr id="3" name="Group 3"/>
          <p:cNvGrpSpPr/>
          <p:nvPr/>
        </p:nvGrpSpPr>
        <p:grpSpPr>
          <a:xfrm>
            <a:off x="7600950" y="1028700"/>
            <a:ext cx="3086100" cy="1167374"/>
            <a:chOff x="0" y="0"/>
            <a:chExt cx="812800" cy="307457"/>
          </a:xfrm>
        </p:grpSpPr>
        <p:sp>
          <p:nvSpPr>
            <p:cNvPr id="4" name="Freeform 4"/>
            <p:cNvSpPr/>
            <p:nvPr/>
          </p:nvSpPr>
          <p:spPr>
            <a:xfrm>
              <a:off x="0" y="0"/>
              <a:ext cx="812800" cy="307457"/>
            </a:xfrm>
            <a:custGeom>
              <a:avLst/>
              <a:gdLst/>
              <a:ahLst/>
              <a:cxnLst/>
              <a:rect l="l" t="t" r="r" b="b"/>
              <a:pathLst>
                <a:path w="812800" h="307457">
                  <a:moveTo>
                    <a:pt x="0" y="0"/>
                  </a:moveTo>
                  <a:lnTo>
                    <a:pt x="812800" y="0"/>
                  </a:lnTo>
                  <a:lnTo>
                    <a:pt x="812800" y="307457"/>
                  </a:lnTo>
                  <a:lnTo>
                    <a:pt x="0" y="307457"/>
                  </a:lnTo>
                  <a:close/>
                </a:path>
              </a:pathLst>
            </a:custGeom>
            <a:solidFill>
              <a:srgbClr val="DAB8FF"/>
            </a:solidFill>
          </p:spPr>
        </p:sp>
        <p:sp>
          <p:nvSpPr>
            <p:cNvPr id="5" name="TextBox 5"/>
            <p:cNvSpPr txBox="1"/>
            <p:nvPr/>
          </p:nvSpPr>
          <p:spPr>
            <a:xfrm>
              <a:off x="0" y="-19050"/>
              <a:ext cx="812800" cy="326507"/>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MiStudy</a:t>
              </a:r>
            </a:p>
          </p:txBody>
        </p:sp>
      </p:grpSp>
      <p:sp>
        <p:nvSpPr>
          <p:cNvPr id="6" name="TextBox 6"/>
          <p:cNvSpPr txBox="1"/>
          <p:nvPr/>
        </p:nvSpPr>
        <p:spPr>
          <a:xfrm>
            <a:off x="1028700" y="1028700"/>
            <a:ext cx="575724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Work breakdown</a:t>
            </a:r>
          </a:p>
        </p:txBody>
      </p:sp>
      <p:grpSp>
        <p:nvGrpSpPr>
          <p:cNvPr id="7" name="Group 7"/>
          <p:cNvGrpSpPr/>
          <p:nvPr/>
        </p:nvGrpSpPr>
        <p:grpSpPr>
          <a:xfrm>
            <a:off x="9144000" y="2400009"/>
            <a:ext cx="2392585" cy="889968"/>
            <a:chOff x="0" y="0"/>
            <a:chExt cx="630146" cy="234395"/>
          </a:xfrm>
        </p:grpSpPr>
        <p:sp>
          <p:nvSpPr>
            <p:cNvPr id="8" name="Freeform 8"/>
            <p:cNvSpPr/>
            <p:nvPr/>
          </p:nvSpPr>
          <p:spPr>
            <a:xfrm>
              <a:off x="0" y="0"/>
              <a:ext cx="630146" cy="234395"/>
            </a:xfrm>
            <a:custGeom>
              <a:avLst/>
              <a:gdLst/>
              <a:ahLst/>
              <a:cxnLst/>
              <a:rect l="l" t="t" r="r" b="b"/>
              <a:pathLst>
                <a:path w="630146" h="234395">
                  <a:moveTo>
                    <a:pt x="0" y="0"/>
                  </a:moveTo>
                  <a:lnTo>
                    <a:pt x="630146" y="0"/>
                  </a:lnTo>
                  <a:lnTo>
                    <a:pt x="630146" y="234395"/>
                  </a:lnTo>
                  <a:lnTo>
                    <a:pt x="0" y="234395"/>
                  </a:lnTo>
                  <a:close/>
                </a:path>
              </a:pathLst>
            </a:custGeom>
            <a:solidFill>
              <a:srgbClr val="DAB8FF"/>
            </a:solidFill>
          </p:spPr>
        </p:sp>
        <p:sp>
          <p:nvSpPr>
            <p:cNvPr id="9" name="TextBox 9"/>
            <p:cNvSpPr txBox="1"/>
            <p:nvPr/>
          </p:nvSpPr>
          <p:spPr>
            <a:xfrm>
              <a:off x="0" y="-19050"/>
              <a:ext cx="630146" cy="253445"/>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Implementation</a:t>
              </a:r>
            </a:p>
          </p:txBody>
        </p:sp>
      </p:grpSp>
      <p:grpSp>
        <p:nvGrpSpPr>
          <p:cNvPr id="10" name="Group 10"/>
          <p:cNvGrpSpPr/>
          <p:nvPr/>
        </p:nvGrpSpPr>
        <p:grpSpPr>
          <a:xfrm>
            <a:off x="6333303" y="2373653"/>
            <a:ext cx="2198726" cy="889968"/>
            <a:chOff x="0" y="0"/>
            <a:chExt cx="579088" cy="234395"/>
          </a:xfrm>
        </p:grpSpPr>
        <p:sp>
          <p:nvSpPr>
            <p:cNvPr id="11" name="Freeform 11"/>
            <p:cNvSpPr/>
            <p:nvPr/>
          </p:nvSpPr>
          <p:spPr>
            <a:xfrm>
              <a:off x="0" y="0"/>
              <a:ext cx="579088" cy="234395"/>
            </a:xfrm>
            <a:custGeom>
              <a:avLst/>
              <a:gdLst/>
              <a:ahLst/>
              <a:cxnLst/>
              <a:rect l="l" t="t" r="r" b="b"/>
              <a:pathLst>
                <a:path w="579088" h="234395">
                  <a:moveTo>
                    <a:pt x="0" y="0"/>
                  </a:moveTo>
                  <a:lnTo>
                    <a:pt x="579088" y="0"/>
                  </a:lnTo>
                  <a:lnTo>
                    <a:pt x="579088" y="234395"/>
                  </a:lnTo>
                  <a:lnTo>
                    <a:pt x="0" y="234395"/>
                  </a:lnTo>
                  <a:close/>
                </a:path>
              </a:pathLst>
            </a:custGeom>
            <a:solidFill>
              <a:srgbClr val="DAB8FF"/>
            </a:solidFill>
          </p:spPr>
        </p:sp>
        <p:sp>
          <p:nvSpPr>
            <p:cNvPr id="12" name="TextBox 12"/>
            <p:cNvSpPr txBox="1"/>
            <p:nvPr/>
          </p:nvSpPr>
          <p:spPr>
            <a:xfrm>
              <a:off x="0" y="-19050"/>
              <a:ext cx="579088" cy="253445"/>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Design</a:t>
              </a:r>
            </a:p>
          </p:txBody>
        </p:sp>
      </p:grpSp>
      <p:grpSp>
        <p:nvGrpSpPr>
          <p:cNvPr id="13" name="Group 13"/>
          <p:cNvGrpSpPr/>
          <p:nvPr/>
        </p:nvGrpSpPr>
        <p:grpSpPr>
          <a:xfrm>
            <a:off x="3807159" y="2426365"/>
            <a:ext cx="2068944" cy="837256"/>
            <a:chOff x="0" y="0"/>
            <a:chExt cx="544907" cy="220512"/>
          </a:xfrm>
        </p:grpSpPr>
        <p:sp>
          <p:nvSpPr>
            <p:cNvPr id="14" name="Freeform 14"/>
            <p:cNvSpPr/>
            <p:nvPr/>
          </p:nvSpPr>
          <p:spPr>
            <a:xfrm>
              <a:off x="0" y="0"/>
              <a:ext cx="544907" cy="220512"/>
            </a:xfrm>
            <a:custGeom>
              <a:avLst/>
              <a:gdLst/>
              <a:ahLst/>
              <a:cxnLst/>
              <a:rect l="l" t="t" r="r" b="b"/>
              <a:pathLst>
                <a:path w="544907" h="220512">
                  <a:moveTo>
                    <a:pt x="0" y="0"/>
                  </a:moveTo>
                  <a:lnTo>
                    <a:pt x="544907" y="0"/>
                  </a:lnTo>
                  <a:lnTo>
                    <a:pt x="544907" y="220512"/>
                  </a:lnTo>
                  <a:lnTo>
                    <a:pt x="0" y="220512"/>
                  </a:lnTo>
                  <a:close/>
                </a:path>
              </a:pathLst>
            </a:custGeom>
            <a:solidFill>
              <a:srgbClr val="DAB8FF"/>
            </a:solidFill>
          </p:spPr>
        </p:sp>
        <p:sp>
          <p:nvSpPr>
            <p:cNvPr id="15" name="TextBox 15"/>
            <p:cNvSpPr txBox="1"/>
            <p:nvPr/>
          </p:nvSpPr>
          <p:spPr>
            <a:xfrm>
              <a:off x="0" y="-19050"/>
              <a:ext cx="544907" cy="239562"/>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Planing</a:t>
              </a:r>
            </a:p>
          </p:txBody>
        </p:sp>
      </p:grpSp>
      <p:grpSp>
        <p:nvGrpSpPr>
          <p:cNvPr id="16" name="Group 16"/>
          <p:cNvGrpSpPr/>
          <p:nvPr/>
        </p:nvGrpSpPr>
        <p:grpSpPr>
          <a:xfrm>
            <a:off x="1150448" y="2449083"/>
            <a:ext cx="2184530" cy="814538"/>
            <a:chOff x="0" y="0"/>
            <a:chExt cx="575349" cy="214528"/>
          </a:xfrm>
        </p:grpSpPr>
        <p:sp>
          <p:nvSpPr>
            <p:cNvPr id="17" name="Freeform 17"/>
            <p:cNvSpPr/>
            <p:nvPr/>
          </p:nvSpPr>
          <p:spPr>
            <a:xfrm>
              <a:off x="0" y="0"/>
              <a:ext cx="575349" cy="214528"/>
            </a:xfrm>
            <a:custGeom>
              <a:avLst/>
              <a:gdLst/>
              <a:ahLst/>
              <a:cxnLst/>
              <a:rect l="l" t="t" r="r" b="b"/>
              <a:pathLst>
                <a:path w="575349" h="214528">
                  <a:moveTo>
                    <a:pt x="0" y="0"/>
                  </a:moveTo>
                  <a:lnTo>
                    <a:pt x="575349" y="0"/>
                  </a:lnTo>
                  <a:lnTo>
                    <a:pt x="575349" y="214528"/>
                  </a:lnTo>
                  <a:lnTo>
                    <a:pt x="0" y="214528"/>
                  </a:lnTo>
                  <a:close/>
                </a:path>
              </a:pathLst>
            </a:custGeom>
            <a:solidFill>
              <a:srgbClr val="DAB8FF"/>
            </a:solidFill>
          </p:spPr>
        </p:sp>
        <p:sp>
          <p:nvSpPr>
            <p:cNvPr id="18" name="TextBox 18"/>
            <p:cNvSpPr txBox="1"/>
            <p:nvPr/>
          </p:nvSpPr>
          <p:spPr>
            <a:xfrm>
              <a:off x="0" y="-19050"/>
              <a:ext cx="575349" cy="233578"/>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Initiation</a:t>
              </a:r>
            </a:p>
          </p:txBody>
        </p:sp>
      </p:grpSp>
      <p:grpSp>
        <p:nvGrpSpPr>
          <p:cNvPr id="19" name="Group 19"/>
          <p:cNvGrpSpPr/>
          <p:nvPr/>
        </p:nvGrpSpPr>
        <p:grpSpPr>
          <a:xfrm>
            <a:off x="11851522" y="2373653"/>
            <a:ext cx="2369467" cy="889968"/>
            <a:chOff x="0" y="0"/>
            <a:chExt cx="624057" cy="234395"/>
          </a:xfrm>
        </p:grpSpPr>
        <p:sp>
          <p:nvSpPr>
            <p:cNvPr id="20" name="Freeform 20"/>
            <p:cNvSpPr/>
            <p:nvPr/>
          </p:nvSpPr>
          <p:spPr>
            <a:xfrm>
              <a:off x="0" y="0"/>
              <a:ext cx="624057" cy="234395"/>
            </a:xfrm>
            <a:custGeom>
              <a:avLst/>
              <a:gdLst/>
              <a:ahLst/>
              <a:cxnLst/>
              <a:rect l="l" t="t" r="r" b="b"/>
              <a:pathLst>
                <a:path w="624057" h="234395">
                  <a:moveTo>
                    <a:pt x="0" y="0"/>
                  </a:moveTo>
                  <a:lnTo>
                    <a:pt x="624057" y="0"/>
                  </a:lnTo>
                  <a:lnTo>
                    <a:pt x="624057" y="234395"/>
                  </a:lnTo>
                  <a:lnTo>
                    <a:pt x="0" y="234395"/>
                  </a:lnTo>
                  <a:close/>
                </a:path>
              </a:pathLst>
            </a:custGeom>
            <a:solidFill>
              <a:srgbClr val="DAB8FF"/>
            </a:solidFill>
          </p:spPr>
        </p:sp>
        <p:sp>
          <p:nvSpPr>
            <p:cNvPr id="21" name="TextBox 21"/>
            <p:cNvSpPr txBox="1"/>
            <p:nvPr/>
          </p:nvSpPr>
          <p:spPr>
            <a:xfrm>
              <a:off x="0" y="-19050"/>
              <a:ext cx="624057" cy="253445"/>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Testing</a:t>
              </a:r>
            </a:p>
          </p:txBody>
        </p:sp>
      </p:grpSp>
      <p:grpSp>
        <p:nvGrpSpPr>
          <p:cNvPr id="22" name="Group 22"/>
          <p:cNvGrpSpPr/>
          <p:nvPr/>
        </p:nvGrpSpPr>
        <p:grpSpPr>
          <a:xfrm>
            <a:off x="14889833" y="2373653"/>
            <a:ext cx="2369467" cy="889968"/>
            <a:chOff x="0" y="0"/>
            <a:chExt cx="624057" cy="234395"/>
          </a:xfrm>
        </p:grpSpPr>
        <p:sp>
          <p:nvSpPr>
            <p:cNvPr id="23" name="Freeform 23"/>
            <p:cNvSpPr/>
            <p:nvPr/>
          </p:nvSpPr>
          <p:spPr>
            <a:xfrm>
              <a:off x="0" y="0"/>
              <a:ext cx="624057" cy="234395"/>
            </a:xfrm>
            <a:custGeom>
              <a:avLst/>
              <a:gdLst/>
              <a:ahLst/>
              <a:cxnLst/>
              <a:rect l="l" t="t" r="r" b="b"/>
              <a:pathLst>
                <a:path w="624057" h="234395">
                  <a:moveTo>
                    <a:pt x="0" y="0"/>
                  </a:moveTo>
                  <a:lnTo>
                    <a:pt x="624057" y="0"/>
                  </a:lnTo>
                  <a:lnTo>
                    <a:pt x="624057" y="234395"/>
                  </a:lnTo>
                  <a:lnTo>
                    <a:pt x="0" y="234395"/>
                  </a:lnTo>
                  <a:close/>
                </a:path>
              </a:pathLst>
            </a:custGeom>
            <a:solidFill>
              <a:srgbClr val="DAB8FF"/>
            </a:solidFill>
          </p:spPr>
        </p:sp>
        <p:sp>
          <p:nvSpPr>
            <p:cNvPr id="24" name="TextBox 24"/>
            <p:cNvSpPr txBox="1"/>
            <p:nvPr/>
          </p:nvSpPr>
          <p:spPr>
            <a:xfrm>
              <a:off x="0" y="-19050"/>
              <a:ext cx="624057" cy="253445"/>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Closeout</a:t>
              </a:r>
            </a:p>
          </p:txBody>
        </p:sp>
      </p:grpSp>
      <p:grpSp>
        <p:nvGrpSpPr>
          <p:cNvPr id="25" name="Group 25"/>
          <p:cNvGrpSpPr/>
          <p:nvPr/>
        </p:nvGrpSpPr>
        <p:grpSpPr>
          <a:xfrm>
            <a:off x="1150448" y="3654822"/>
            <a:ext cx="2184530" cy="1600200"/>
            <a:chOff x="0" y="0"/>
            <a:chExt cx="575349" cy="421452"/>
          </a:xfrm>
        </p:grpSpPr>
        <p:sp>
          <p:nvSpPr>
            <p:cNvPr id="26" name="Freeform 26"/>
            <p:cNvSpPr/>
            <p:nvPr/>
          </p:nvSpPr>
          <p:spPr>
            <a:xfrm>
              <a:off x="0" y="0"/>
              <a:ext cx="575349" cy="421452"/>
            </a:xfrm>
            <a:custGeom>
              <a:avLst/>
              <a:gdLst/>
              <a:ahLst/>
              <a:cxnLst/>
              <a:rect l="l" t="t" r="r" b="b"/>
              <a:pathLst>
                <a:path w="575349" h="421452">
                  <a:moveTo>
                    <a:pt x="0" y="0"/>
                  </a:moveTo>
                  <a:lnTo>
                    <a:pt x="575349" y="0"/>
                  </a:lnTo>
                  <a:lnTo>
                    <a:pt x="575349" y="421452"/>
                  </a:lnTo>
                  <a:lnTo>
                    <a:pt x="0" y="421452"/>
                  </a:lnTo>
                  <a:close/>
                </a:path>
              </a:pathLst>
            </a:custGeom>
            <a:solidFill>
              <a:srgbClr val="6CE0A9"/>
            </a:solidFill>
          </p:spPr>
        </p:sp>
        <p:sp>
          <p:nvSpPr>
            <p:cNvPr id="27" name="TextBox 27"/>
            <p:cNvSpPr txBox="1"/>
            <p:nvPr/>
          </p:nvSpPr>
          <p:spPr>
            <a:xfrm>
              <a:off x="0" y="-28575"/>
              <a:ext cx="575349" cy="450027"/>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Submitting the</a:t>
              </a:r>
            </a:p>
            <a:p>
              <a:pPr algn="ctr">
                <a:lnSpc>
                  <a:spcPts val="2600"/>
                </a:lnSpc>
              </a:pPr>
              <a:r>
                <a:rPr lang="en-US" sz="2000" spc="174">
                  <a:solidFill>
                    <a:srgbClr val="000000"/>
                  </a:solidFill>
                  <a:latin typeface="Anantason"/>
                  <a:ea typeface="Anantason"/>
                  <a:cs typeface="Anantason"/>
                  <a:sym typeface="Anantason"/>
                </a:rPr>
                <a:t>Topic</a:t>
              </a:r>
            </a:p>
            <a:p>
              <a:pPr algn="ctr">
                <a:lnSpc>
                  <a:spcPts val="2600"/>
                </a:lnSpc>
              </a:pPr>
              <a:r>
                <a:rPr lang="en-US" sz="2000" spc="174">
                  <a:solidFill>
                    <a:srgbClr val="000000"/>
                  </a:solidFill>
                  <a:latin typeface="Anantason"/>
                  <a:ea typeface="Anantason"/>
                  <a:cs typeface="Anantason"/>
                  <a:sym typeface="Anantason"/>
                </a:rPr>
                <a:t>Assessment</a:t>
              </a:r>
            </a:p>
            <a:p>
              <a:pPr algn="ctr">
                <a:lnSpc>
                  <a:spcPts val="2600"/>
                </a:lnSpc>
              </a:pPr>
              <a:r>
                <a:rPr lang="en-US" sz="2000" spc="174">
                  <a:solidFill>
                    <a:srgbClr val="000000"/>
                  </a:solidFill>
                  <a:latin typeface="Anantason"/>
                  <a:ea typeface="Anantason"/>
                  <a:cs typeface="Anantason"/>
                  <a:sym typeface="Anantason"/>
                </a:rPr>
                <a:t>Form</a:t>
              </a:r>
            </a:p>
          </p:txBody>
        </p:sp>
      </p:grpSp>
      <p:grpSp>
        <p:nvGrpSpPr>
          <p:cNvPr id="28" name="Group 28"/>
          <p:cNvGrpSpPr/>
          <p:nvPr/>
        </p:nvGrpSpPr>
        <p:grpSpPr>
          <a:xfrm>
            <a:off x="1150448" y="5619750"/>
            <a:ext cx="2184530" cy="1276350"/>
            <a:chOff x="0" y="0"/>
            <a:chExt cx="575349" cy="336158"/>
          </a:xfrm>
        </p:grpSpPr>
        <p:sp>
          <p:nvSpPr>
            <p:cNvPr id="29" name="Freeform 29"/>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30" name="TextBox 30"/>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Creating the</a:t>
              </a:r>
            </a:p>
            <a:p>
              <a:pPr algn="ctr">
                <a:lnSpc>
                  <a:spcPts val="2600"/>
                </a:lnSpc>
              </a:pPr>
              <a:r>
                <a:rPr lang="en-US" sz="2000" spc="174">
                  <a:solidFill>
                    <a:srgbClr val="000000"/>
                  </a:solidFill>
                  <a:latin typeface="Anantason"/>
                  <a:ea typeface="Anantason"/>
                  <a:cs typeface="Anantason"/>
                  <a:sym typeface="Anantason"/>
                </a:rPr>
                <a:t>project proposal</a:t>
              </a:r>
            </a:p>
          </p:txBody>
        </p:sp>
      </p:grpSp>
      <p:sp>
        <p:nvSpPr>
          <p:cNvPr id="31" name="AutoShape 31"/>
          <p:cNvSpPr/>
          <p:nvPr/>
        </p:nvSpPr>
        <p:spPr>
          <a:xfrm>
            <a:off x="2242713" y="3263621"/>
            <a:ext cx="0" cy="391201"/>
          </a:xfrm>
          <a:prstGeom prst="line">
            <a:avLst/>
          </a:prstGeom>
          <a:ln w="38100" cap="flat">
            <a:solidFill>
              <a:srgbClr val="000000"/>
            </a:solidFill>
            <a:prstDash val="solid"/>
            <a:headEnd type="none" w="sm" len="sm"/>
            <a:tailEnd type="arrow" w="med" len="sm"/>
          </a:ln>
        </p:spPr>
      </p:sp>
      <p:sp>
        <p:nvSpPr>
          <p:cNvPr id="32" name="AutoShape 32"/>
          <p:cNvSpPr/>
          <p:nvPr/>
        </p:nvSpPr>
        <p:spPr>
          <a:xfrm>
            <a:off x="2242713" y="5255022"/>
            <a:ext cx="0" cy="364728"/>
          </a:xfrm>
          <a:prstGeom prst="line">
            <a:avLst/>
          </a:prstGeom>
          <a:ln w="38100" cap="flat">
            <a:solidFill>
              <a:srgbClr val="000000"/>
            </a:solidFill>
            <a:prstDash val="solid"/>
            <a:headEnd type="none" w="sm" len="sm"/>
            <a:tailEnd type="arrow" w="med" len="sm"/>
          </a:ln>
        </p:spPr>
      </p:sp>
      <p:grpSp>
        <p:nvGrpSpPr>
          <p:cNvPr id="33" name="Group 33"/>
          <p:cNvGrpSpPr/>
          <p:nvPr/>
        </p:nvGrpSpPr>
        <p:grpSpPr>
          <a:xfrm>
            <a:off x="3749366" y="6758549"/>
            <a:ext cx="2184530" cy="1167374"/>
            <a:chOff x="0" y="0"/>
            <a:chExt cx="575349" cy="307457"/>
          </a:xfrm>
        </p:grpSpPr>
        <p:sp>
          <p:nvSpPr>
            <p:cNvPr id="34" name="Freeform 34"/>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35" name="TextBox 35"/>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Feasibility</a:t>
              </a:r>
            </a:p>
            <a:p>
              <a:pPr algn="ctr">
                <a:lnSpc>
                  <a:spcPts val="2600"/>
                </a:lnSpc>
              </a:pPr>
              <a:r>
                <a:rPr lang="en-US" sz="2000" spc="174">
                  <a:solidFill>
                    <a:srgbClr val="000000"/>
                  </a:solidFill>
                  <a:latin typeface="Anantason"/>
                  <a:ea typeface="Anantason"/>
                  <a:cs typeface="Anantason"/>
                  <a:sym typeface="Anantason"/>
                </a:rPr>
                <a:t>Study</a:t>
              </a:r>
            </a:p>
          </p:txBody>
        </p:sp>
      </p:grpSp>
      <p:grpSp>
        <p:nvGrpSpPr>
          <p:cNvPr id="36" name="Group 36"/>
          <p:cNvGrpSpPr/>
          <p:nvPr/>
        </p:nvGrpSpPr>
        <p:grpSpPr>
          <a:xfrm>
            <a:off x="3749366" y="5143500"/>
            <a:ext cx="2184530" cy="1167374"/>
            <a:chOff x="0" y="0"/>
            <a:chExt cx="575349" cy="307457"/>
          </a:xfrm>
        </p:grpSpPr>
        <p:sp>
          <p:nvSpPr>
            <p:cNvPr id="37" name="Freeform 37"/>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38" name="TextBox 38"/>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Requirement</a:t>
              </a:r>
            </a:p>
            <a:p>
              <a:pPr algn="ctr">
                <a:lnSpc>
                  <a:spcPts val="2600"/>
                </a:lnSpc>
              </a:pPr>
              <a:r>
                <a:rPr lang="en-US" sz="2000" spc="174">
                  <a:solidFill>
                    <a:srgbClr val="000000"/>
                  </a:solidFill>
                  <a:latin typeface="Anantason"/>
                  <a:ea typeface="Anantason"/>
                  <a:cs typeface="Anantason"/>
                  <a:sym typeface="Anantason"/>
                </a:rPr>
                <a:t>Analysis</a:t>
              </a:r>
            </a:p>
          </p:txBody>
        </p:sp>
      </p:grpSp>
      <p:grpSp>
        <p:nvGrpSpPr>
          <p:cNvPr id="39" name="Group 39"/>
          <p:cNvGrpSpPr/>
          <p:nvPr/>
        </p:nvGrpSpPr>
        <p:grpSpPr>
          <a:xfrm>
            <a:off x="3749366" y="3654822"/>
            <a:ext cx="2184530" cy="1167374"/>
            <a:chOff x="0" y="0"/>
            <a:chExt cx="575349" cy="307457"/>
          </a:xfrm>
        </p:grpSpPr>
        <p:sp>
          <p:nvSpPr>
            <p:cNvPr id="40" name="Freeform 40"/>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41" name="TextBox 41"/>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Requirement</a:t>
              </a:r>
            </a:p>
            <a:p>
              <a:pPr algn="ctr">
                <a:lnSpc>
                  <a:spcPts val="2600"/>
                </a:lnSpc>
              </a:pPr>
              <a:r>
                <a:rPr lang="en-US" sz="2000" spc="174">
                  <a:solidFill>
                    <a:srgbClr val="000000"/>
                  </a:solidFill>
                  <a:latin typeface="Anantason"/>
                  <a:ea typeface="Anantason"/>
                  <a:cs typeface="Anantason"/>
                  <a:sym typeface="Anantason"/>
                </a:rPr>
                <a:t>Gathering</a:t>
              </a:r>
            </a:p>
          </p:txBody>
        </p:sp>
      </p:grpSp>
      <p:sp>
        <p:nvSpPr>
          <p:cNvPr id="42" name="AutoShape 42"/>
          <p:cNvSpPr/>
          <p:nvPr/>
        </p:nvSpPr>
        <p:spPr>
          <a:xfrm>
            <a:off x="4841631" y="3263621"/>
            <a:ext cx="0" cy="391201"/>
          </a:xfrm>
          <a:prstGeom prst="line">
            <a:avLst/>
          </a:prstGeom>
          <a:ln w="38100" cap="flat">
            <a:solidFill>
              <a:srgbClr val="000000"/>
            </a:solidFill>
            <a:prstDash val="solid"/>
            <a:headEnd type="none" w="sm" len="sm"/>
            <a:tailEnd type="arrow" w="med" len="sm"/>
          </a:ln>
        </p:spPr>
      </p:sp>
      <p:sp>
        <p:nvSpPr>
          <p:cNvPr id="43" name="AutoShape 43"/>
          <p:cNvSpPr/>
          <p:nvPr/>
        </p:nvSpPr>
        <p:spPr>
          <a:xfrm>
            <a:off x="4841631" y="4822196"/>
            <a:ext cx="0" cy="321304"/>
          </a:xfrm>
          <a:prstGeom prst="line">
            <a:avLst/>
          </a:prstGeom>
          <a:ln w="38100" cap="flat">
            <a:solidFill>
              <a:srgbClr val="000000"/>
            </a:solidFill>
            <a:prstDash val="solid"/>
            <a:headEnd type="none" w="sm" len="sm"/>
            <a:tailEnd type="arrow" w="med" len="sm"/>
          </a:ln>
        </p:spPr>
      </p:sp>
      <p:sp>
        <p:nvSpPr>
          <p:cNvPr id="44" name="AutoShape 44"/>
          <p:cNvSpPr/>
          <p:nvPr/>
        </p:nvSpPr>
        <p:spPr>
          <a:xfrm>
            <a:off x="4841631" y="6310874"/>
            <a:ext cx="0" cy="447675"/>
          </a:xfrm>
          <a:prstGeom prst="line">
            <a:avLst/>
          </a:prstGeom>
          <a:ln w="38100" cap="flat">
            <a:solidFill>
              <a:srgbClr val="000000"/>
            </a:solidFill>
            <a:prstDash val="solid"/>
            <a:headEnd type="none" w="sm" len="sm"/>
            <a:tailEnd type="arrow" w="med" len="sm"/>
          </a:ln>
        </p:spPr>
      </p:sp>
      <p:grpSp>
        <p:nvGrpSpPr>
          <p:cNvPr id="45" name="Group 45"/>
          <p:cNvGrpSpPr/>
          <p:nvPr/>
        </p:nvGrpSpPr>
        <p:grpSpPr>
          <a:xfrm>
            <a:off x="6327272" y="7639090"/>
            <a:ext cx="2184530" cy="982437"/>
            <a:chOff x="0" y="0"/>
            <a:chExt cx="575349" cy="258749"/>
          </a:xfrm>
        </p:grpSpPr>
        <p:sp>
          <p:nvSpPr>
            <p:cNvPr id="46" name="Freeform 46"/>
            <p:cNvSpPr/>
            <p:nvPr/>
          </p:nvSpPr>
          <p:spPr>
            <a:xfrm>
              <a:off x="0" y="0"/>
              <a:ext cx="575349" cy="258749"/>
            </a:xfrm>
            <a:custGeom>
              <a:avLst/>
              <a:gdLst/>
              <a:ahLst/>
              <a:cxnLst/>
              <a:rect l="l" t="t" r="r" b="b"/>
              <a:pathLst>
                <a:path w="575349" h="258749">
                  <a:moveTo>
                    <a:pt x="0" y="0"/>
                  </a:moveTo>
                  <a:lnTo>
                    <a:pt x="575349" y="0"/>
                  </a:lnTo>
                  <a:lnTo>
                    <a:pt x="575349" y="258749"/>
                  </a:lnTo>
                  <a:lnTo>
                    <a:pt x="0" y="258749"/>
                  </a:lnTo>
                  <a:close/>
                </a:path>
              </a:pathLst>
            </a:custGeom>
            <a:solidFill>
              <a:srgbClr val="6CE0A9"/>
            </a:solidFill>
          </p:spPr>
        </p:sp>
        <p:sp>
          <p:nvSpPr>
            <p:cNvPr id="47" name="TextBox 47"/>
            <p:cNvSpPr txBox="1"/>
            <p:nvPr/>
          </p:nvSpPr>
          <p:spPr>
            <a:xfrm>
              <a:off x="0" y="-19050"/>
              <a:ext cx="575349" cy="277799"/>
            </a:xfrm>
            <a:prstGeom prst="rect">
              <a:avLst/>
            </a:prstGeom>
          </p:spPr>
          <p:txBody>
            <a:bodyPr lIns="50800" tIns="50800" rIns="50800" bIns="50800" rtlCol="0" anchor="ctr"/>
            <a:lstStyle/>
            <a:p>
              <a:pPr algn="ctr">
                <a:lnSpc>
                  <a:spcPts val="2340"/>
                </a:lnSpc>
              </a:pPr>
              <a:r>
                <a:rPr lang="en-US" sz="1800" spc="156">
                  <a:solidFill>
                    <a:srgbClr val="000000"/>
                  </a:solidFill>
                  <a:latin typeface="Anantason"/>
                  <a:ea typeface="Anantason"/>
                  <a:cs typeface="Anantason"/>
                  <a:sym typeface="Anantason"/>
                </a:rPr>
                <a:t>Requirement</a:t>
              </a:r>
            </a:p>
            <a:p>
              <a:pPr algn="ctr">
                <a:lnSpc>
                  <a:spcPts val="2340"/>
                </a:lnSpc>
              </a:pPr>
              <a:r>
                <a:rPr lang="en-US" sz="1800" spc="156">
                  <a:solidFill>
                    <a:srgbClr val="000000"/>
                  </a:solidFill>
                  <a:latin typeface="Anantason"/>
                  <a:ea typeface="Anantason"/>
                  <a:cs typeface="Anantason"/>
                  <a:sym typeface="Anantason"/>
                </a:rPr>
                <a:t>Gathering</a:t>
              </a:r>
            </a:p>
          </p:txBody>
        </p:sp>
      </p:grpSp>
      <p:grpSp>
        <p:nvGrpSpPr>
          <p:cNvPr id="48" name="Group 48"/>
          <p:cNvGrpSpPr/>
          <p:nvPr/>
        </p:nvGrpSpPr>
        <p:grpSpPr>
          <a:xfrm>
            <a:off x="6353530" y="6257925"/>
            <a:ext cx="2158272" cy="1171615"/>
            <a:chOff x="0" y="0"/>
            <a:chExt cx="568434" cy="308574"/>
          </a:xfrm>
        </p:grpSpPr>
        <p:sp>
          <p:nvSpPr>
            <p:cNvPr id="49" name="Freeform 49"/>
            <p:cNvSpPr/>
            <p:nvPr/>
          </p:nvSpPr>
          <p:spPr>
            <a:xfrm>
              <a:off x="0" y="0"/>
              <a:ext cx="568434" cy="308574"/>
            </a:xfrm>
            <a:custGeom>
              <a:avLst/>
              <a:gdLst/>
              <a:ahLst/>
              <a:cxnLst/>
              <a:rect l="l" t="t" r="r" b="b"/>
              <a:pathLst>
                <a:path w="568434" h="308574">
                  <a:moveTo>
                    <a:pt x="0" y="0"/>
                  </a:moveTo>
                  <a:lnTo>
                    <a:pt x="568434" y="0"/>
                  </a:lnTo>
                  <a:lnTo>
                    <a:pt x="568434" y="308574"/>
                  </a:lnTo>
                  <a:lnTo>
                    <a:pt x="0" y="308574"/>
                  </a:lnTo>
                  <a:close/>
                </a:path>
              </a:pathLst>
            </a:custGeom>
            <a:solidFill>
              <a:srgbClr val="6CE0A9"/>
            </a:solidFill>
          </p:spPr>
        </p:sp>
        <p:sp>
          <p:nvSpPr>
            <p:cNvPr id="50" name="TextBox 50"/>
            <p:cNvSpPr txBox="1"/>
            <p:nvPr/>
          </p:nvSpPr>
          <p:spPr>
            <a:xfrm>
              <a:off x="0" y="-19050"/>
              <a:ext cx="568434" cy="327624"/>
            </a:xfrm>
            <a:prstGeom prst="rect">
              <a:avLst/>
            </a:prstGeom>
          </p:spPr>
          <p:txBody>
            <a:bodyPr lIns="50800" tIns="50800" rIns="50800" bIns="50800" rtlCol="0" anchor="ctr"/>
            <a:lstStyle/>
            <a:p>
              <a:pPr algn="ctr">
                <a:lnSpc>
                  <a:spcPts val="2340"/>
                </a:lnSpc>
              </a:pPr>
              <a:r>
                <a:rPr lang="en-US" sz="1800" spc="156">
                  <a:solidFill>
                    <a:srgbClr val="000000"/>
                  </a:solidFill>
                  <a:latin typeface="Anantason"/>
                  <a:ea typeface="Anantason"/>
                  <a:cs typeface="Anantason"/>
                  <a:sym typeface="Anantason"/>
                </a:rPr>
                <a:t>Create</a:t>
              </a:r>
            </a:p>
            <a:p>
              <a:pPr algn="ctr">
                <a:lnSpc>
                  <a:spcPts val="2340"/>
                </a:lnSpc>
              </a:pPr>
              <a:r>
                <a:rPr lang="en-US" sz="1800" spc="156">
                  <a:solidFill>
                    <a:srgbClr val="000000"/>
                  </a:solidFill>
                  <a:latin typeface="Anantason"/>
                  <a:ea typeface="Anantason"/>
                  <a:cs typeface="Anantason"/>
                  <a:sym typeface="Anantason"/>
                </a:rPr>
                <a:t>architectural</a:t>
              </a:r>
            </a:p>
            <a:p>
              <a:pPr algn="ctr">
                <a:lnSpc>
                  <a:spcPts val="2340"/>
                </a:lnSpc>
              </a:pPr>
              <a:r>
                <a:rPr lang="en-US" sz="1800" spc="156">
                  <a:solidFill>
                    <a:srgbClr val="000000"/>
                  </a:solidFill>
                  <a:latin typeface="Anantason"/>
                  <a:ea typeface="Anantason"/>
                  <a:cs typeface="Anantason"/>
                  <a:sym typeface="Anantason"/>
                </a:rPr>
                <a:t>diagram</a:t>
              </a:r>
            </a:p>
          </p:txBody>
        </p:sp>
      </p:grpSp>
      <p:grpSp>
        <p:nvGrpSpPr>
          <p:cNvPr id="51" name="Group 51"/>
          <p:cNvGrpSpPr/>
          <p:nvPr/>
        </p:nvGrpSpPr>
        <p:grpSpPr>
          <a:xfrm>
            <a:off x="6327272" y="4822196"/>
            <a:ext cx="2184530" cy="1167766"/>
            <a:chOff x="0" y="0"/>
            <a:chExt cx="575349" cy="307560"/>
          </a:xfrm>
        </p:grpSpPr>
        <p:sp>
          <p:nvSpPr>
            <p:cNvPr id="52" name="Freeform 52"/>
            <p:cNvSpPr/>
            <p:nvPr/>
          </p:nvSpPr>
          <p:spPr>
            <a:xfrm>
              <a:off x="0" y="0"/>
              <a:ext cx="575349" cy="307560"/>
            </a:xfrm>
            <a:custGeom>
              <a:avLst/>
              <a:gdLst/>
              <a:ahLst/>
              <a:cxnLst/>
              <a:rect l="l" t="t" r="r" b="b"/>
              <a:pathLst>
                <a:path w="575349" h="307560">
                  <a:moveTo>
                    <a:pt x="0" y="0"/>
                  </a:moveTo>
                  <a:lnTo>
                    <a:pt x="575349" y="0"/>
                  </a:lnTo>
                  <a:lnTo>
                    <a:pt x="575349" y="307560"/>
                  </a:lnTo>
                  <a:lnTo>
                    <a:pt x="0" y="307560"/>
                  </a:lnTo>
                  <a:close/>
                </a:path>
              </a:pathLst>
            </a:custGeom>
            <a:solidFill>
              <a:srgbClr val="6CE0A9"/>
            </a:solidFill>
          </p:spPr>
        </p:sp>
        <p:sp>
          <p:nvSpPr>
            <p:cNvPr id="53" name="TextBox 53"/>
            <p:cNvSpPr txBox="1"/>
            <p:nvPr/>
          </p:nvSpPr>
          <p:spPr>
            <a:xfrm>
              <a:off x="0" y="-19050"/>
              <a:ext cx="575349" cy="326610"/>
            </a:xfrm>
            <a:prstGeom prst="rect">
              <a:avLst/>
            </a:prstGeom>
          </p:spPr>
          <p:txBody>
            <a:bodyPr lIns="50800" tIns="50800" rIns="50800" bIns="50800" rtlCol="0" anchor="ctr"/>
            <a:lstStyle/>
            <a:p>
              <a:pPr algn="ctr">
                <a:lnSpc>
                  <a:spcPts val="2340"/>
                </a:lnSpc>
              </a:pPr>
              <a:r>
                <a:rPr lang="en-US" sz="1800" spc="156">
                  <a:solidFill>
                    <a:srgbClr val="000000"/>
                  </a:solidFill>
                  <a:latin typeface="Anantason"/>
                  <a:ea typeface="Anantason"/>
                  <a:cs typeface="Anantason"/>
                  <a:sym typeface="Anantason"/>
                </a:rPr>
                <a:t>Create</a:t>
              </a:r>
            </a:p>
            <a:p>
              <a:pPr algn="ctr">
                <a:lnSpc>
                  <a:spcPts val="2340"/>
                </a:lnSpc>
              </a:pPr>
              <a:r>
                <a:rPr lang="en-US" sz="1800" spc="156">
                  <a:solidFill>
                    <a:srgbClr val="000000"/>
                  </a:solidFill>
                  <a:latin typeface="Anantason"/>
                  <a:ea typeface="Anantason"/>
                  <a:cs typeface="Anantason"/>
                  <a:sym typeface="Anantason"/>
                </a:rPr>
                <a:t>Sequence</a:t>
              </a:r>
            </a:p>
            <a:p>
              <a:pPr algn="ctr">
                <a:lnSpc>
                  <a:spcPts val="2340"/>
                </a:lnSpc>
              </a:pPr>
              <a:r>
                <a:rPr lang="en-US" sz="1800" spc="156">
                  <a:solidFill>
                    <a:srgbClr val="000000"/>
                  </a:solidFill>
                  <a:latin typeface="Anantason"/>
                  <a:ea typeface="Anantason"/>
                  <a:cs typeface="Anantason"/>
                  <a:sym typeface="Anantason"/>
                </a:rPr>
                <a:t>diagram</a:t>
              </a:r>
            </a:p>
          </p:txBody>
        </p:sp>
      </p:grpSp>
      <p:grpSp>
        <p:nvGrpSpPr>
          <p:cNvPr id="54" name="Group 54"/>
          <p:cNvGrpSpPr/>
          <p:nvPr/>
        </p:nvGrpSpPr>
        <p:grpSpPr>
          <a:xfrm>
            <a:off x="6333303" y="3444596"/>
            <a:ext cx="2184530" cy="1167766"/>
            <a:chOff x="0" y="0"/>
            <a:chExt cx="575349" cy="307560"/>
          </a:xfrm>
        </p:grpSpPr>
        <p:sp>
          <p:nvSpPr>
            <p:cNvPr id="55" name="Freeform 55"/>
            <p:cNvSpPr/>
            <p:nvPr/>
          </p:nvSpPr>
          <p:spPr>
            <a:xfrm>
              <a:off x="0" y="0"/>
              <a:ext cx="575349" cy="307560"/>
            </a:xfrm>
            <a:custGeom>
              <a:avLst/>
              <a:gdLst/>
              <a:ahLst/>
              <a:cxnLst/>
              <a:rect l="l" t="t" r="r" b="b"/>
              <a:pathLst>
                <a:path w="575349" h="307560">
                  <a:moveTo>
                    <a:pt x="0" y="0"/>
                  </a:moveTo>
                  <a:lnTo>
                    <a:pt x="575349" y="0"/>
                  </a:lnTo>
                  <a:lnTo>
                    <a:pt x="575349" y="307560"/>
                  </a:lnTo>
                  <a:lnTo>
                    <a:pt x="0" y="307560"/>
                  </a:lnTo>
                  <a:close/>
                </a:path>
              </a:pathLst>
            </a:custGeom>
            <a:solidFill>
              <a:srgbClr val="6CE0A9"/>
            </a:solidFill>
          </p:spPr>
        </p:sp>
        <p:sp>
          <p:nvSpPr>
            <p:cNvPr id="56" name="TextBox 56"/>
            <p:cNvSpPr txBox="1"/>
            <p:nvPr/>
          </p:nvSpPr>
          <p:spPr>
            <a:xfrm>
              <a:off x="0" y="-19050"/>
              <a:ext cx="575349" cy="326610"/>
            </a:xfrm>
            <a:prstGeom prst="rect">
              <a:avLst/>
            </a:prstGeom>
          </p:spPr>
          <p:txBody>
            <a:bodyPr lIns="50800" tIns="50800" rIns="50800" bIns="50800" rtlCol="0" anchor="ctr"/>
            <a:lstStyle/>
            <a:p>
              <a:pPr algn="ctr">
                <a:lnSpc>
                  <a:spcPts val="2340"/>
                </a:lnSpc>
              </a:pPr>
              <a:r>
                <a:rPr lang="en-US" sz="1800" spc="156">
                  <a:solidFill>
                    <a:srgbClr val="000000"/>
                  </a:solidFill>
                  <a:latin typeface="Anantason"/>
                  <a:ea typeface="Anantason"/>
                  <a:cs typeface="Anantason"/>
                  <a:sym typeface="Anantason"/>
                </a:rPr>
                <a:t>Create use</a:t>
              </a:r>
            </a:p>
            <a:p>
              <a:pPr algn="ctr">
                <a:lnSpc>
                  <a:spcPts val="2340"/>
                </a:lnSpc>
              </a:pPr>
              <a:r>
                <a:rPr lang="en-US" sz="1800" spc="156">
                  <a:solidFill>
                    <a:srgbClr val="000000"/>
                  </a:solidFill>
                  <a:latin typeface="Anantason"/>
                  <a:ea typeface="Anantason"/>
                  <a:cs typeface="Anantason"/>
                  <a:sym typeface="Anantason"/>
                </a:rPr>
                <a:t>case</a:t>
              </a:r>
            </a:p>
            <a:p>
              <a:pPr algn="ctr">
                <a:lnSpc>
                  <a:spcPts val="2340"/>
                </a:lnSpc>
              </a:pPr>
              <a:r>
                <a:rPr lang="en-US" sz="1800" spc="156">
                  <a:solidFill>
                    <a:srgbClr val="000000"/>
                  </a:solidFill>
                  <a:latin typeface="Anantason"/>
                  <a:ea typeface="Anantason"/>
                  <a:cs typeface="Anantason"/>
                  <a:sym typeface="Anantason"/>
                </a:rPr>
                <a:t>diagram</a:t>
              </a:r>
            </a:p>
          </p:txBody>
        </p:sp>
      </p:grpSp>
      <p:sp>
        <p:nvSpPr>
          <p:cNvPr id="57" name="AutoShape 57"/>
          <p:cNvSpPr/>
          <p:nvPr/>
        </p:nvSpPr>
        <p:spPr>
          <a:xfrm flipH="1">
            <a:off x="7430987" y="3263621"/>
            <a:ext cx="1679" cy="180975"/>
          </a:xfrm>
          <a:prstGeom prst="line">
            <a:avLst/>
          </a:prstGeom>
          <a:ln w="38100" cap="flat">
            <a:solidFill>
              <a:srgbClr val="000000"/>
            </a:solidFill>
            <a:prstDash val="solid"/>
            <a:headEnd type="none" w="sm" len="sm"/>
            <a:tailEnd type="arrow" w="med" len="sm"/>
          </a:ln>
        </p:spPr>
      </p:sp>
      <p:sp>
        <p:nvSpPr>
          <p:cNvPr id="58" name="AutoShape 58"/>
          <p:cNvSpPr/>
          <p:nvPr/>
        </p:nvSpPr>
        <p:spPr>
          <a:xfrm flipH="1">
            <a:off x="7419537" y="4612362"/>
            <a:ext cx="6031" cy="209835"/>
          </a:xfrm>
          <a:prstGeom prst="line">
            <a:avLst/>
          </a:prstGeom>
          <a:ln w="38100" cap="flat">
            <a:solidFill>
              <a:srgbClr val="000000"/>
            </a:solidFill>
            <a:prstDash val="solid"/>
            <a:headEnd type="none" w="sm" len="sm"/>
            <a:tailEnd type="arrow" w="med" len="sm"/>
          </a:ln>
        </p:spPr>
      </p:sp>
      <p:sp>
        <p:nvSpPr>
          <p:cNvPr id="59" name="AutoShape 59"/>
          <p:cNvSpPr/>
          <p:nvPr/>
        </p:nvSpPr>
        <p:spPr>
          <a:xfrm>
            <a:off x="7419537" y="5989962"/>
            <a:ext cx="13129" cy="267963"/>
          </a:xfrm>
          <a:prstGeom prst="line">
            <a:avLst/>
          </a:prstGeom>
          <a:ln w="38100" cap="flat">
            <a:solidFill>
              <a:srgbClr val="000000"/>
            </a:solidFill>
            <a:prstDash val="solid"/>
            <a:headEnd type="none" w="sm" len="sm"/>
            <a:tailEnd type="arrow" w="med" len="sm"/>
          </a:ln>
        </p:spPr>
      </p:sp>
      <p:grpSp>
        <p:nvGrpSpPr>
          <p:cNvPr id="60" name="Group 60"/>
          <p:cNvGrpSpPr/>
          <p:nvPr/>
        </p:nvGrpSpPr>
        <p:grpSpPr>
          <a:xfrm>
            <a:off x="9248027" y="3490002"/>
            <a:ext cx="2184530" cy="1167374"/>
            <a:chOff x="0" y="0"/>
            <a:chExt cx="575349" cy="307457"/>
          </a:xfrm>
        </p:grpSpPr>
        <p:sp>
          <p:nvSpPr>
            <p:cNvPr id="61" name="Freeform 61"/>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62" name="TextBox 62"/>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Data</a:t>
              </a:r>
            </a:p>
            <a:p>
              <a:pPr algn="ctr">
                <a:lnSpc>
                  <a:spcPts val="2600"/>
                </a:lnSpc>
              </a:pPr>
              <a:r>
                <a:rPr lang="en-US" sz="2000" spc="174">
                  <a:solidFill>
                    <a:srgbClr val="000000"/>
                  </a:solidFill>
                  <a:latin typeface="Anantason"/>
                  <a:ea typeface="Anantason"/>
                  <a:cs typeface="Anantason"/>
                  <a:sym typeface="Anantason"/>
                </a:rPr>
                <a:t>Preprocessing</a:t>
              </a:r>
            </a:p>
          </p:txBody>
        </p:sp>
      </p:grpSp>
      <p:grpSp>
        <p:nvGrpSpPr>
          <p:cNvPr id="63" name="Group 63"/>
          <p:cNvGrpSpPr/>
          <p:nvPr/>
        </p:nvGrpSpPr>
        <p:grpSpPr>
          <a:xfrm>
            <a:off x="9248027" y="7774908"/>
            <a:ext cx="2184530" cy="953444"/>
            <a:chOff x="0" y="0"/>
            <a:chExt cx="575349" cy="251113"/>
          </a:xfrm>
        </p:grpSpPr>
        <p:sp>
          <p:nvSpPr>
            <p:cNvPr id="64" name="Freeform 64"/>
            <p:cNvSpPr/>
            <p:nvPr/>
          </p:nvSpPr>
          <p:spPr>
            <a:xfrm>
              <a:off x="0" y="0"/>
              <a:ext cx="575349" cy="251113"/>
            </a:xfrm>
            <a:custGeom>
              <a:avLst/>
              <a:gdLst/>
              <a:ahLst/>
              <a:cxnLst/>
              <a:rect l="l" t="t" r="r" b="b"/>
              <a:pathLst>
                <a:path w="575349" h="251113">
                  <a:moveTo>
                    <a:pt x="0" y="0"/>
                  </a:moveTo>
                  <a:lnTo>
                    <a:pt x="575349" y="0"/>
                  </a:lnTo>
                  <a:lnTo>
                    <a:pt x="575349" y="251113"/>
                  </a:lnTo>
                  <a:lnTo>
                    <a:pt x="0" y="251113"/>
                  </a:lnTo>
                  <a:close/>
                </a:path>
              </a:pathLst>
            </a:custGeom>
            <a:solidFill>
              <a:srgbClr val="6CE0A9"/>
            </a:solidFill>
          </p:spPr>
        </p:sp>
        <p:sp>
          <p:nvSpPr>
            <p:cNvPr id="65" name="TextBox 65"/>
            <p:cNvSpPr txBox="1"/>
            <p:nvPr/>
          </p:nvSpPr>
          <p:spPr>
            <a:xfrm>
              <a:off x="0" y="-28575"/>
              <a:ext cx="575349" cy="279688"/>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Integration</a:t>
              </a:r>
            </a:p>
          </p:txBody>
        </p:sp>
      </p:grpSp>
      <p:grpSp>
        <p:nvGrpSpPr>
          <p:cNvPr id="66" name="Group 66"/>
          <p:cNvGrpSpPr/>
          <p:nvPr/>
        </p:nvGrpSpPr>
        <p:grpSpPr>
          <a:xfrm>
            <a:off x="9248027" y="6298533"/>
            <a:ext cx="2184530" cy="1276350"/>
            <a:chOff x="0" y="0"/>
            <a:chExt cx="575349" cy="336158"/>
          </a:xfrm>
        </p:grpSpPr>
        <p:sp>
          <p:nvSpPr>
            <p:cNvPr id="67" name="Freeform 67"/>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68" name="TextBox 68"/>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Feature Development</a:t>
              </a:r>
            </a:p>
          </p:txBody>
        </p:sp>
      </p:grpSp>
      <p:grpSp>
        <p:nvGrpSpPr>
          <p:cNvPr id="69" name="Group 69"/>
          <p:cNvGrpSpPr/>
          <p:nvPr/>
        </p:nvGrpSpPr>
        <p:grpSpPr>
          <a:xfrm>
            <a:off x="9248027" y="4822588"/>
            <a:ext cx="2184530" cy="1167374"/>
            <a:chOff x="0" y="0"/>
            <a:chExt cx="575349" cy="307457"/>
          </a:xfrm>
        </p:grpSpPr>
        <p:sp>
          <p:nvSpPr>
            <p:cNvPr id="70" name="Freeform 70"/>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71" name="TextBox 71"/>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Development Setup</a:t>
              </a:r>
            </a:p>
          </p:txBody>
        </p:sp>
      </p:grpSp>
      <p:sp>
        <p:nvSpPr>
          <p:cNvPr id="72" name="AutoShape 72"/>
          <p:cNvSpPr/>
          <p:nvPr/>
        </p:nvSpPr>
        <p:spPr>
          <a:xfrm flipH="1">
            <a:off x="7419537" y="7429540"/>
            <a:ext cx="13129" cy="209550"/>
          </a:xfrm>
          <a:prstGeom prst="line">
            <a:avLst/>
          </a:prstGeom>
          <a:ln w="38100" cap="flat">
            <a:solidFill>
              <a:srgbClr val="000000"/>
            </a:solidFill>
            <a:prstDash val="solid"/>
            <a:headEnd type="none" w="sm" len="sm"/>
            <a:tailEnd type="arrow" w="med" len="sm"/>
          </a:ln>
        </p:spPr>
      </p:sp>
      <p:grpSp>
        <p:nvGrpSpPr>
          <p:cNvPr id="73" name="Group 73"/>
          <p:cNvGrpSpPr/>
          <p:nvPr/>
        </p:nvGrpSpPr>
        <p:grpSpPr>
          <a:xfrm>
            <a:off x="6067686" y="8888227"/>
            <a:ext cx="2703703" cy="1167766"/>
            <a:chOff x="0" y="0"/>
            <a:chExt cx="712086" cy="307560"/>
          </a:xfrm>
        </p:grpSpPr>
        <p:sp>
          <p:nvSpPr>
            <p:cNvPr id="74" name="Freeform 74"/>
            <p:cNvSpPr/>
            <p:nvPr/>
          </p:nvSpPr>
          <p:spPr>
            <a:xfrm>
              <a:off x="0" y="0"/>
              <a:ext cx="712086" cy="307560"/>
            </a:xfrm>
            <a:custGeom>
              <a:avLst/>
              <a:gdLst/>
              <a:ahLst/>
              <a:cxnLst/>
              <a:rect l="l" t="t" r="r" b="b"/>
              <a:pathLst>
                <a:path w="712086" h="307560">
                  <a:moveTo>
                    <a:pt x="0" y="0"/>
                  </a:moveTo>
                  <a:lnTo>
                    <a:pt x="712086" y="0"/>
                  </a:lnTo>
                  <a:lnTo>
                    <a:pt x="712086" y="307560"/>
                  </a:lnTo>
                  <a:lnTo>
                    <a:pt x="0" y="307560"/>
                  </a:lnTo>
                  <a:close/>
                </a:path>
              </a:pathLst>
            </a:custGeom>
            <a:solidFill>
              <a:srgbClr val="6CE0A9"/>
            </a:solidFill>
          </p:spPr>
        </p:sp>
        <p:sp>
          <p:nvSpPr>
            <p:cNvPr id="75" name="TextBox 75"/>
            <p:cNvSpPr txBox="1"/>
            <p:nvPr/>
          </p:nvSpPr>
          <p:spPr>
            <a:xfrm>
              <a:off x="0" y="-19050"/>
              <a:ext cx="712086" cy="326610"/>
            </a:xfrm>
            <a:prstGeom prst="rect">
              <a:avLst/>
            </a:prstGeom>
          </p:spPr>
          <p:txBody>
            <a:bodyPr lIns="50800" tIns="50800" rIns="50800" bIns="50800" rtlCol="0" anchor="ctr"/>
            <a:lstStyle/>
            <a:p>
              <a:pPr algn="ctr">
                <a:lnSpc>
                  <a:spcPts val="2340"/>
                </a:lnSpc>
              </a:pPr>
              <a:r>
                <a:rPr lang="en-US" sz="1800" spc="156">
                  <a:solidFill>
                    <a:srgbClr val="000000"/>
                  </a:solidFill>
                  <a:latin typeface="Anantason"/>
                  <a:ea typeface="Anantason"/>
                  <a:cs typeface="Anantason"/>
                  <a:sym typeface="Anantason"/>
                </a:rPr>
                <a:t>Design UI prototypes for Web</a:t>
              </a:r>
            </a:p>
            <a:p>
              <a:pPr algn="ctr">
                <a:lnSpc>
                  <a:spcPts val="2340"/>
                </a:lnSpc>
              </a:pPr>
              <a:r>
                <a:rPr lang="en-US" sz="1800" spc="156">
                  <a:solidFill>
                    <a:srgbClr val="000000"/>
                  </a:solidFill>
                  <a:latin typeface="Anantason"/>
                  <a:ea typeface="Anantason"/>
                  <a:cs typeface="Anantason"/>
                  <a:sym typeface="Anantason"/>
                </a:rPr>
                <a:t>application</a:t>
              </a:r>
            </a:p>
          </p:txBody>
        </p:sp>
      </p:grpSp>
      <p:sp>
        <p:nvSpPr>
          <p:cNvPr id="76" name="AutoShape 76"/>
          <p:cNvSpPr/>
          <p:nvPr/>
        </p:nvSpPr>
        <p:spPr>
          <a:xfrm>
            <a:off x="7419537" y="8621527"/>
            <a:ext cx="0" cy="266700"/>
          </a:xfrm>
          <a:prstGeom prst="line">
            <a:avLst/>
          </a:prstGeom>
          <a:ln w="38100" cap="flat">
            <a:solidFill>
              <a:srgbClr val="000000"/>
            </a:solidFill>
            <a:prstDash val="solid"/>
            <a:headEnd type="none" w="sm" len="sm"/>
            <a:tailEnd type="arrow" w="med" len="sm"/>
          </a:ln>
        </p:spPr>
      </p:sp>
      <p:grpSp>
        <p:nvGrpSpPr>
          <p:cNvPr id="77" name="Group 77"/>
          <p:cNvGrpSpPr/>
          <p:nvPr/>
        </p:nvGrpSpPr>
        <p:grpSpPr>
          <a:xfrm>
            <a:off x="9248027" y="8888227"/>
            <a:ext cx="2184530" cy="1276350"/>
            <a:chOff x="0" y="0"/>
            <a:chExt cx="575349" cy="336158"/>
          </a:xfrm>
        </p:grpSpPr>
        <p:sp>
          <p:nvSpPr>
            <p:cNvPr id="78" name="Freeform 78"/>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79" name="TextBox 79"/>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Implementation of web application</a:t>
              </a:r>
            </a:p>
          </p:txBody>
        </p:sp>
      </p:grpSp>
      <p:sp>
        <p:nvSpPr>
          <p:cNvPr id="80" name="AutoShape 80"/>
          <p:cNvSpPr/>
          <p:nvPr/>
        </p:nvSpPr>
        <p:spPr>
          <a:xfrm>
            <a:off x="10340292" y="3289977"/>
            <a:ext cx="0" cy="200025"/>
          </a:xfrm>
          <a:prstGeom prst="line">
            <a:avLst/>
          </a:prstGeom>
          <a:ln w="38100" cap="flat">
            <a:solidFill>
              <a:srgbClr val="000000"/>
            </a:solidFill>
            <a:prstDash val="solid"/>
            <a:headEnd type="none" w="sm" len="sm"/>
            <a:tailEnd type="arrow" w="med" len="sm"/>
          </a:ln>
        </p:spPr>
      </p:sp>
      <p:sp>
        <p:nvSpPr>
          <p:cNvPr id="81" name="AutoShape 81"/>
          <p:cNvSpPr/>
          <p:nvPr/>
        </p:nvSpPr>
        <p:spPr>
          <a:xfrm flipH="1">
            <a:off x="10340292" y="4657376"/>
            <a:ext cx="0" cy="165211"/>
          </a:xfrm>
          <a:prstGeom prst="line">
            <a:avLst/>
          </a:prstGeom>
          <a:ln w="38100" cap="flat">
            <a:solidFill>
              <a:srgbClr val="000000"/>
            </a:solidFill>
            <a:prstDash val="solid"/>
            <a:headEnd type="none" w="sm" len="sm"/>
            <a:tailEnd type="arrow" w="med" len="sm"/>
          </a:ln>
        </p:spPr>
      </p:sp>
      <p:sp>
        <p:nvSpPr>
          <p:cNvPr id="82" name="AutoShape 82"/>
          <p:cNvSpPr/>
          <p:nvPr/>
        </p:nvSpPr>
        <p:spPr>
          <a:xfrm>
            <a:off x="10340292" y="5989962"/>
            <a:ext cx="0" cy="0"/>
          </a:xfrm>
          <a:prstGeom prst="line">
            <a:avLst/>
          </a:prstGeom>
          <a:ln w="38100" cap="flat">
            <a:solidFill>
              <a:srgbClr val="000000"/>
            </a:solidFill>
            <a:prstDash val="solid"/>
            <a:headEnd type="none" w="sm" len="sm"/>
            <a:tailEnd type="arrow" w="med" len="sm"/>
          </a:ln>
        </p:spPr>
      </p:sp>
      <p:sp>
        <p:nvSpPr>
          <p:cNvPr id="83" name="AutoShape 83"/>
          <p:cNvSpPr/>
          <p:nvPr/>
        </p:nvSpPr>
        <p:spPr>
          <a:xfrm flipV="1">
            <a:off x="10340292" y="7574883"/>
            <a:ext cx="0" cy="0"/>
          </a:xfrm>
          <a:prstGeom prst="line">
            <a:avLst/>
          </a:prstGeom>
          <a:ln w="38100" cap="flat">
            <a:solidFill>
              <a:srgbClr val="000000"/>
            </a:solidFill>
            <a:prstDash val="solid"/>
            <a:headEnd type="none" w="sm" len="sm"/>
            <a:tailEnd type="arrow" w="med" len="sm"/>
          </a:ln>
        </p:spPr>
      </p:sp>
      <p:sp>
        <p:nvSpPr>
          <p:cNvPr id="84" name="AutoShape 84"/>
          <p:cNvSpPr/>
          <p:nvPr/>
        </p:nvSpPr>
        <p:spPr>
          <a:xfrm>
            <a:off x="10340292" y="8728352"/>
            <a:ext cx="0" cy="0"/>
          </a:xfrm>
          <a:prstGeom prst="line">
            <a:avLst/>
          </a:prstGeom>
          <a:ln w="38100" cap="flat">
            <a:solidFill>
              <a:srgbClr val="000000"/>
            </a:solidFill>
            <a:prstDash val="solid"/>
            <a:headEnd type="none" w="sm" len="sm"/>
            <a:tailEnd type="arrow" w="med" len="sm"/>
          </a:ln>
        </p:spPr>
      </p:sp>
      <p:grpSp>
        <p:nvGrpSpPr>
          <p:cNvPr id="85" name="Group 85"/>
          <p:cNvGrpSpPr/>
          <p:nvPr/>
        </p:nvGrpSpPr>
        <p:grpSpPr>
          <a:xfrm>
            <a:off x="11943991" y="3490002"/>
            <a:ext cx="2184530" cy="1167374"/>
            <a:chOff x="0" y="0"/>
            <a:chExt cx="575349" cy="307457"/>
          </a:xfrm>
        </p:grpSpPr>
        <p:sp>
          <p:nvSpPr>
            <p:cNvPr id="86" name="Freeform 86"/>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87" name="TextBox 87"/>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Unit Testing</a:t>
              </a:r>
            </a:p>
          </p:txBody>
        </p:sp>
      </p:grpSp>
      <p:grpSp>
        <p:nvGrpSpPr>
          <p:cNvPr id="88" name="Group 88"/>
          <p:cNvGrpSpPr/>
          <p:nvPr/>
        </p:nvGrpSpPr>
        <p:grpSpPr>
          <a:xfrm>
            <a:off x="11943991" y="7492134"/>
            <a:ext cx="2184530" cy="1276350"/>
            <a:chOff x="0" y="0"/>
            <a:chExt cx="575349" cy="336158"/>
          </a:xfrm>
        </p:grpSpPr>
        <p:sp>
          <p:nvSpPr>
            <p:cNvPr id="89" name="Freeform 89"/>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90" name="TextBox 90"/>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Non-Functi</a:t>
              </a:r>
            </a:p>
            <a:p>
              <a:pPr algn="ctr">
                <a:lnSpc>
                  <a:spcPts val="2600"/>
                </a:lnSpc>
              </a:pPr>
              <a:r>
                <a:rPr lang="en-US" sz="2000" spc="174">
                  <a:solidFill>
                    <a:srgbClr val="000000"/>
                  </a:solidFill>
                  <a:latin typeface="Anantason"/>
                  <a:ea typeface="Anantason"/>
                  <a:cs typeface="Anantason"/>
                  <a:sym typeface="Anantason"/>
                </a:rPr>
                <a:t>onal</a:t>
              </a:r>
            </a:p>
            <a:p>
              <a:pPr algn="ctr">
                <a:lnSpc>
                  <a:spcPts val="2600"/>
                </a:lnSpc>
              </a:pPr>
              <a:r>
                <a:rPr lang="en-US" sz="2000" spc="174">
                  <a:solidFill>
                    <a:srgbClr val="000000"/>
                  </a:solidFill>
                  <a:latin typeface="Anantason"/>
                  <a:ea typeface="Anantason"/>
                  <a:cs typeface="Anantason"/>
                  <a:sym typeface="Anantason"/>
                </a:rPr>
                <a:t>Testing</a:t>
              </a:r>
            </a:p>
          </p:txBody>
        </p:sp>
      </p:grpSp>
      <p:grpSp>
        <p:nvGrpSpPr>
          <p:cNvPr id="91" name="Group 91"/>
          <p:cNvGrpSpPr/>
          <p:nvPr/>
        </p:nvGrpSpPr>
        <p:grpSpPr>
          <a:xfrm>
            <a:off x="11943991" y="6174862"/>
            <a:ext cx="2184530" cy="1167374"/>
            <a:chOff x="0" y="0"/>
            <a:chExt cx="575349" cy="307457"/>
          </a:xfrm>
        </p:grpSpPr>
        <p:sp>
          <p:nvSpPr>
            <p:cNvPr id="92" name="Freeform 92"/>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93" name="TextBox 93"/>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System</a:t>
              </a:r>
            </a:p>
            <a:p>
              <a:pPr algn="ctr">
                <a:lnSpc>
                  <a:spcPts val="2600"/>
                </a:lnSpc>
              </a:pPr>
              <a:r>
                <a:rPr lang="en-US" sz="2000" spc="174">
                  <a:solidFill>
                    <a:srgbClr val="000000"/>
                  </a:solidFill>
                  <a:latin typeface="Anantason"/>
                  <a:ea typeface="Anantason"/>
                  <a:cs typeface="Anantason"/>
                  <a:sym typeface="Anantason"/>
                </a:rPr>
                <a:t>Testing</a:t>
              </a:r>
            </a:p>
          </p:txBody>
        </p:sp>
      </p:grpSp>
      <p:grpSp>
        <p:nvGrpSpPr>
          <p:cNvPr id="94" name="Group 94"/>
          <p:cNvGrpSpPr/>
          <p:nvPr/>
        </p:nvGrpSpPr>
        <p:grpSpPr>
          <a:xfrm>
            <a:off x="11943991" y="4822588"/>
            <a:ext cx="2184530" cy="1167374"/>
            <a:chOff x="0" y="0"/>
            <a:chExt cx="575349" cy="307457"/>
          </a:xfrm>
        </p:grpSpPr>
        <p:sp>
          <p:nvSpPr>
            <p:cNvPr id="95" name="Freeform 95"/>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96" name="TextBox 96"/>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Integration</a:t>
              </a:r>
            </a:p>
            <a:p>
              <a:pPr algn="ctr">
                <a:lnSpc>
                  <a:spcPts val="2600"/>
                </a:lnSpc>
              </a:pPr>
              <a:r>
                <a:rPr lang="en-US" sz="2000" spc="174">
                  <a:solidFill>
                    <a:srgbClr val="000000"/>
                  </a:solidFill>
                  <a:latin typeface="Anantason"/>
                  <a:ea typeface="Anantason"/>
                  <a:cs typeface="Anantason"/>
                  <a:sym typeface="Anantason"/>
                </a:rPr>
                <a:t>Testing</a:t>
              </a:r>
            </a:p>
          </p:txBody>
        </p:sp>
      </p:grpSp>
      <p:grpSp>
        <p:nvGrpSpPr>
          <p:cNvPr id="97" name="Group 97"/>
          <p:cNvGrpSpPr/>
          <p:nvPr/>
        </p:nvGrpSpPr>
        <p:grpSpPr>
          <a:xfrm>
            <a:off x="11943991" y="8930409"/>
            <a:ext cx="2184530" cy="1276350"/>
            <a:chOff x="0" y="0"/>
            <a:chExt cx="575349" cy="336158"/>
          </a:xfrm>
        </p:grpSpPr>
        <p:sp>
          <p:nvSpPr>
            <p:cNvPr id="98" name="Freeform 98"/>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99" name="TextBox 99"/>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User</a:t>
              </a:r>
            </a:p>
            <a:p>
              <a:pPr algn="ctr">
                <a:lnSpc>
                  <a:spcPts val="2600"/>
                </a:lnSpc>
              </a:pPr>
              <a:r>
                <a:rPr lang="en-US" sz="2000" spc="174">
                  <a:solidFill>
                    <a:srgbClr val="000000"/>
                  </a:solidFill>
                  <a:latin typeface="Anantason"/>
                  <a:ea typeface="Anantason"/>
                  <a:cs typeface="Anantason"/>
                  <a:sym typeface="Anantason"/>
                </a:rPr>
                <a:t>Acceptance</a:t>
              </a:r>
            </a:p>
            <a:p>
              <a:pPr algn="ctr">
                <a:lnSpc>
                  <a:spcPts val="2600"/>
                </a:lnSpc>
              </a:pPr>
              <a:r>
                <a:rPr lang="en-US" sz="2000" spc="174">
                  <a:solidFill>
                    <a:srgbClr val="000000"/>
                  </a:solidFill>
                  <a:latin typeface="Anantason"/>
                  <a:ea typeface="Anantason"/>
                  <a:cs typeface="Anantason"/>
                  <a:sym typeface="Anantason"/>
                </a:rPr>
                <a:t>Testing</a:t>
              </a:r>
            </a:p>
          </p:txBody>
        </p:sp>
      </p:grpSp>
      <p:sp>
        <p:nvSpPr>
          <p:cNvPr id="100" name="AutoShape 100"/>
          <p:cNvSpPr/>
          <p:nvPr/>
        </p:nvSpPr>
        <p:spPr>
          <a:xfrm>
            <a:off x="13036256" y="3263621"/>
            <a:ext cx="0" cy="810068"/>
          </a:xfrm>
          <a:prstGeom prst="line">
            <a:avLst/>
          </a:prstGeom>
          <a:ln w="38100" cap="flat">
            <a:solidFill>
              <a:srgbClr val="000000"/>
            </a:solidFill>
            <a:prstDash val="solid"/>
            <a:headEnd type="none" w="sm" len="sm"/>
            <a:tailEnd type="arrow" w="med" len="sm"/>
          </a:ln>
        </p:spPr>
      </p:sp>
      <p:sp>
        <p:nvSpPr>
          <p:cNvPr id="101" name="AutoShape 101"/>
          <p:cNvSpPr/>
          <p:nvPr/>
        </p:nvSpPr>
        <p:spPr>
          <a:xfrm>
            <a:off x="13036256" y="4657376"/>
            <a:ext cx="0" cy="165211"/>
          </a:xfrm>
          <a:prstGeom prst="line">
            <a:avLst/>
          </a:prstGeom>
          <a:ln w="38100" cap="flat">
            <a:solidFill>
              <a:srgbClr val="000000"/>
            </a:solidFill>
            <a:prstDash val="solid"/>
            <a:headEnd type="none" w="sm" len="sm"/>
            <a:tailEnd type="arrow" w="med" len="sm"/>
          </a:ln>
        </p:spPr>
      </p:sp>
      <p:sp>
        <p:nvSpPr>
          <p:cNvPr id="102" name="AutoShape 102"/>
          <p:cNvSpPr/>
          <p:nvPr/>
        </p:nvSpPr>
        <p:spPr>
          <a:xfrm>
            <a:off x="13036256" y="5989962"/>
            <a:ext cx="0" cy="184900"/>
          </a:xfrm>
          <a:prstGeom prst="line">
            <a:avLst/>
          </a:prstGeom>
          <a:ln w="38100" cap="flat">
            <a:solidFill>
              <a:srgbClr val="000000"/>
            </a:solidFill>
            <a:prstDash val="solid"/>
            <a:headEnd type="none" w="sm" len="sm"/>
            <a:tailEnd type="arrow" w="med" len="sm"/>
          </a:ln>
        </p:spPr>
      </p:sp>
      <p:sp>
        <p:nvSpPr>
          <p:cNvPr id="103" name="AutoShape 103"/>
          <p:cNvSpPr/>
          <p:nvPr/>
        </p:nvSpPr>
        <p:spPr>
          <a:xfrm>
            <a:off x="13036256" y="7342236"/>
            <a:ext cx="0" cy="432672"/>
          </a:xfrm>
          <a:prstGeom prst="line">
            <a:avLst/>
          </a:prstGeom>
          <a:ln w="38100" cap="flat">
            <a:solidFill>
              <a:srgbClr val="000000"/>
            </a:solidFill>
            <a:prstDash val="solid"/>
            <a:headEnd type="none" w="sm" len="sm"/>
            <a:tailEnd type="arrow" w="med" len="sm"/>
          </a:ln>
        </p:spPr>
      </p:sp>
      <p:sp>
        <p:nvSpPr>
          <p:cNvPr id="104" name="AutoShape 104"/>
          <p:cNvSpPr/>
          <p:nvPr/>
        </p:nvSpPr>
        <p:spPr>
          <a:xfrm>
            <a:off x="13036256" y="8768484"/>
            <a:ext cx="0" cy="161925"/>
          </a:xfrm>
          <a:prstGeom prst="line">
            <a:avLst/>
          </a:prstGeom>
          <a:ln w="38100" cap="flat">
            <a:solidFill>
              <a:srgbClr val="000000"/>
            </a:solidFill>
            <a:prstDash val="solid"/>
            <a:headEnd type="none" w="sm" len="sm"/>
            <a:tailEnd type="arrow" w="med" len="sm"/>
          </a:ln>
        </p:spPr>
      </p:sp>
      <p:grpSp>
        <p:nvGrpSpPr>
          <p:cNvPr id="105" name="Group 105"/>
          <p:cNvGrpSpPr/>
          <p:nvPr/>
        </p:nvGrpSpPr>
        <p:grpSpPr>
          <a:xfrm>
            <a:off x="14982301" y="6324759"/>
            <a:ext cx="2184530" cy="1167374"/>
            <a:chOff x="0" y="0"/>
            <a:chExt cx="575349" cy="307457"/>
          </a:xfrm>
        </p:grpSpPr>
        <p:sp>
          <p:nvSpPr>
            <p:cNvPr id="106" name="Freeform 106"/>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107" name="TextBox 107"/>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Final</a:t>
              </a:r>
            </a:p>
            <a:p>
              <a:pPr algn="ctr">
                <a:lnSpc>
                  <a:spcPts val="2600"/>
                </a:lnSpc>
              </a:pPr>
              <a:r>
                <a:rPr lang="en-US" sz="2000" spc="174">
                  <a:solidFill>
                    <a:srgbClr val="000000"/>
                  </a:solidFill>
                  <a:latin typeface="Anantason"/>
                  <a:ea typeface="Anantason"/>
                  <a:cs typeface="Anantason"/>
                  <a:sym typeface="Anantason"/>
                </a:rPr>
                <a:t>presentation</a:t>
              </a:r>
            </a:p>
          </p:txBody>
        </p:sp>
      </p:grpSp>
      <p:grpSp>
        <p:nvGrpSpPr>
          <p:cNvPr id="108" name="Group 108"/>
          <p:cNvGrpSpPr/>
          <p:nvPr/>
        </p:nvGrpSpPr>
        <p:grpSpPr>
          <a:xfrm>
            <a:off x="14982301" y="5007488"/>
            <a:ext cx="2184530" cy="1167374"/>
            <a:chOff x="0" y="0"/>
            <a:chExt cx="575349" cy="307457"/>
          </a:xfrm>
        </p:grpSpPr>
        <p:sp>
          <p:nvSpPr>
            <p:cNvPr id="109" name="Freeform 109"/>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110" name="TextBox 110"/>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Host the</a:t>
              </a:r>
            </a:p>
            <a:p>
              <a:pPr algn="ctr">
                <a:lnSpc>
                  <a:spcPts val="2600"/>
                </a:lnSpc>
              </a:pPr>
              <a:r>
                <a:rPr lang="en-US" sz="2000" spc="174">
                  <a:solidFill>
                    <a:srgbClr val="000000"/>
                  </a:solidFill>
                  <a:latin typeface="Anantason"/>
                  <a:ea typeface="Anantason"/>
                  <a:cs typeface="Anantason"/>
                  <a:sym typeface="Anantason"/>
                </a:rPr>
                <a:t>application</a:t>
              </a:r>
            </a:p>
          </p:txBody>
        </p:sp>
      </p:grpSp>
      <p:grpSp>
        <p:nvGrpSpPr>
          <p:cNvPr id="111" name="Group 111"/>
          <p:cNvGrpSpPr/>
          <p:nvPr/>
        </p:nvGrpSpPr>
        <p:grpSpPr>
          <a:xfrm>
            <a:off x="14982301" y="3642402"/>
            <a:ext cx="2184530" cy="1167374"/>
            <a:chOff x="0" y="0"/>
            <a:chExt cx="575349" cy="307457"/>
          </a:xfrm>
        </p:grpSpPr>
        <p:sp>
          <p:nvSpPr>
            <p:cNvPr id="112" name="Freeform 112"/>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113" name="TextBox 113"/>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Publish the</a:t>
              </a:r>
            </a:p>
            <a:p>
              <a:pPr algn="ctr">
                <a:lnSpc>
                  <a:spcPts val="2600"/>
                </a:lnSpc>
              </a:pPr>
              <a:r>
                <a:rPr lang="en-US" sz="2000" spc="174">
                  <a:solidFill>
                    <a:srgbClr val="000000"/>
                  </a:solidFill>
                  <a:latin typeface="Anantason"/>
                  <a:ea typeface="Anantason"/>
                  <a:cs typeface="Anantason"/>
                  <a:sym typeface="Anantason"/>
                </a:rPr>
                <a:t>research paper</a:t>
              </a:r>
            </a:p>
          </p:txBody>
        </p:sp>
      </p:grpSp>
      <p:grpSp>
        <p:nvGrpSpPr>
          <p:cNvPr id="114" name="Group 114"/>
          <p:cNvGrpSpPr/>
          <p:nvPr/>
        </p:nvGrpSpPr>
        <p:grpSpPr>
          <a:xfrm>
            <a:off x="14604771" y="7873134"/>
            <a:ext cx="2970514" cy="1924050"/>
            <a:chOff x="0" y="0"/>
            <a:chExt cx="782358" cy="506746"/>
          </a:xfrm>
        </p:grpSpPr>
        <p:sp>
          <p:nvSpPr>
            <p:cNvPr id="115" name="Freeform 115"/>
            <p:cNvSpPr/>
            <p:nvPr/>
          </p:nvSpPr>
          <p:spPr>
            <a:xfrm>
              <a:off x="0" y="0"/>
              <a:ext cx="782358" cy="506746"/>
            </a:xfrm>
            <a:custGeom>
              <a:avLst/>
              <a:gdLst/>
              <a:ahLst/>
              <a:cxnLst/>
              <a:rect l="l" t="t" r="r" b="b"/>
              <a:pathLst>
                <a:path w="782358" h="506746">
                  <a:moveTo>
                    <a:pt x="0" y="0"/>
                  </a:moveTo>
                  <a:lnTo>
                    <a:pt x="782358" y="0"/>
                  </a:lnTo>
                  <a:lnTo>
                    <a:pt x="782358" y="506746"/>
                  </a:lnTo>
                  <a:lnTo>
                    <a:pt x="0" y="506746"/>
                  </a:lnTo>
                  <a:close/>
                </a:path>
              </a:pathLst>
            </a:custGeom>
            <a:solidFill>
              <a:srgbClr val="6CE0A9"/>
            </a:solidFill>
          </p:spPr>
        </p:sp>
        <p:sp>
          <p:nvSpPr>
            <p:cNvPr id="116" name="TextBox 116"/>
            <p:cNvSpPr txBox="1"/>
            <p:nvPr/>
          </p:nvSpPr>
          <p:spPr>
            <a:xfrm>
              <a:off x="0" y="-28575"/>
              <a:ext cx="782358" cy="535321"/>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Applying for permission</a:t>
              </a:r>
            </a:p>
            <a:p>
              <a:pPr algn="ctr">
                <a:lnSpc>
                  <a:spcPts val="2600"/>
                </a:lnSpc>
              </a:pPr>
              <a:r>
                <a:rPr lang="en-US" sz="2000" spc="174">
                  <a:solidFill>
                    <a:srgbClr val="000000"/>
                  </a:solidFill>
                  <a:latin typeface="Anantason"/>
                  <a:ea typeface="Anantason"/>
                  <a:cs typeface="Anantason"/>
                  <a:sym typeface="Anantason"/>
                </a:rPr>
                <a:t>to commercialize the</a:t>
              </a:r>
            </a:p>
            <a:p>
              <a:pPr algn="ctr">
                <a:lnSpc>
                  <a:spcPts val="2600"/>
                </a:lnSpc>
              </a:pPr>
              <a:r>
                <a:rPr lang="en-US" sz="2000" spc="174">
                  <a:solidFill>
                    <a:srgbClr val="000000"/>
                  </a:solidFill>
                  <a:latin typeface="Anantason"/>
                  <a:ea typeface="Anantason"/>
                  <a:cs typeface="Anantason"/>
                  <a:sym typeface="Anantason"/>
                </a:rPr>
                <a:t>product from the</a:t>
              </a:r>
            </a:p>
            <a:p>
              <a:pPr algn="ctr">
                <a:lnSpc>
                  <a:spcPts val="2600"/>
                </a:lnSpc>
              </a:pPr>
              <a:r>
                <a:rPr lang="en-US" sz="2000" spc="174">
                  <a:solidFill>
                    <a:srgbClr val="000000"/>
                  </a:solidFill>
                  <a:latin typeface="Anantason"/>
                  <a:ea typeface="Anantason"/>
                  <a:cs typeface="Anantason"/>
                  <a:sym typeface="Anantason"/>
                </a:rPr>
                <a:t>relevant authorities</a:t>
              </a:r>
            </a:p>
          </p:txBody>
        </p:sp>
      </p:grpSp>
      <p:sp>
        <p:nvSpPr>
          <p:cNvPr id="117" name="AutoShape 117"/>
          <p:cNvSpPr/>
          <p:nvPr/>
        </p:nvSpPr>
        <p:spPr>
          <a:xfrm flipH="1">
            <a:off x="16074566" y="3263621"/>
            <a:ext cx="0" cy="962468"/>
          </a:xfrm>
          <a:prstGeom prst="line">
            <a:avLst/>
          </a:prstGeom>
          <a:ln w="38100" cap="flat">
            <a:solidFill>
              <a:srgbClr val="000000"/>
            </a:solidFill>
            <a:prstDash val="solid"/>
            <a:headEnd type="none" w="sm" len="sm"/>
            <a:tailEnd type="arrow" w="med" len="sm"/>
          </a:ln>
        </p:spPr>
      </p:sp>
      <p:sp>
        <p:nvSpPr>
          <p:cNvPr id="118" name="AutoShape 118"/>
          <p:cNvSpPr/>
          <p:nvPr/>
        </p:nvSpPr>
        <p:spPr>
          <a:xfrm>
            <a:off x="16074566" y="4809776"/>
            <a:ext cx="0" cy="445246"/>
          </a:xfrm>
          <a:prstGeom prst="line">
            <a:avLst/>
          </a:prstGeom>
          <a:ln w="38100" cap="flat">
            <a:solidFill>
              <a:srgbClr val="000000"/>
            </a:solidFill>
            <a:prstDash val="solid"/>
            <a:headEnd type="none" w="sm" len="sm"/>
            <a:tailEnd type="arrow" w="med" len="sm"/>
          </a:ln>
        </p:spPr>
      </p:sp>
      <p:sp>
        <p:nvSpPr>
          <p:cNvPr id="119" name="AutoShape 119"/>
          <p:cNvSpPr/>
          <p:nvPr/>
        </p:nvSpPr>
        <p:spPr>
          <a:xfrm>
            <a:off x="16074566" y="6174862"/>
            <a:ext cx="0" cy="583687"/>
          </a:xfrm>
          <a:prstGeom prst="line">
            <a:avLst/>
          </a:prstGeom>
          <a:ln w="38100" cap="flat">
            <a:solidFill>
              <a:srgbClr val="000000"/>
            </a:solidFill>
            <a:prstDash val="solid"/>
            <a:headEnd type="none" w="sm" len="sm"/>
            <a:tailEnd type="arrow" w="med" len="sm"/>
          </a:ln>
        </p:spPr>
      </p:sp>
      <p:sp>
        <p:nvSpPr>
          <p:cNvPr id="120" name="AutoShape 120"/>
          <p:cNvSpPr/>
          <p:nvPr/>
        </p:nvSpPr>
        <p:spPr>
          <a:xfrm>
            <a:off x="16074566" y="7492134"/>
            <a:ext cx="15461" cy="38100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218506" y="-2587409"/>
            <a:ext cx="8956428" cy="9224785"/>
          </a:xfrm>
          <a:custGeom>
            <a:avLst/>
            <a:gdLst/>
            <a:ahLst/>
            <a:cxnLst/>
            <a:rect l="l" t="t" r="r" b="b"/>
            <a:pathLst>
              <a:path w="8956428" h="9224785">
                <a:moveTo>
                  <a:pt x="0" y="0"/>
                </a:moveTo>
                <a:lnTo>
                  <a:pt x="8956428" y="0"/>
                </a:lnTo>
                <a:lnTo>
                  <a:pt x="8956428" y="9224785"/>
                </a:lnTo>
                <a:lnTo>
                  <a:pt x="0" y="9224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1589" y="886894"/>
            <a:ext cx="15565312" cy="7624029"/>
          </a:xfrm>
          <a:custGeom>
            <a:avLst/>
            <a:gdLst/>
            <a:ahLst/>
            <a:cxnLst/>
            <a:rect l="l" t="t" r="r" b="b"/>
            <a:pathLst>
              <a:path w="15565312" h="7624029">
                <a:moveTo>
                  <a:pt x="0" y="0"/>
                </a:moveTo>
                <a:lnTo>
                  <a:pt x="15565313" y="0"/>
                </a:lnTo>
                <a:lnTo>
                  <a:pt x="15565313" y="7624029"/>
                </a:lnTo>
                <a:lnTo>
                  <a:pt x="0" y="7624029"/>
                </a:lnTo>
                <a:lnTo>
                  <a:pt x="0" y="0"/>
                </a:lnTo>
                <a:close/>
              </a:path>
            </a:pathLst>
          </a:custGeom>
          <a:blipFill>
            <a:blip r:embed="rId4"/>
            <a:stretch>
              <a:fillRect/>
            </a:stretch>
          </a:blipFill>
        </p:spPr>
      </p:sp>
      <p:sp>
        <p:nvSpPr>
          <p:cNvPr id="4" name="TextBox 4"/>
          <p:cNvSpPr txBox="1"/>
          <p:nvPr/>
        </p:nvSpPr>
        <p:spPr>
          <a:xfrm rot="5400000">
            <a:off x="14380675" y="2944301"/>
            <a:ext cx="575724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Gantt Chart</a:t>
            </a:r>
          </a:p>
        </p:txBody>
      </p:sp>
      <p:grpSp>
        <p:nvGrpSpPr>
          <p:cNvPr id="5" name="Group 5"/>
          <p:cNvGrpSpPr/>
          <p:nvPr/>
        </p:nvGrpSpPr>
        <p:grpSpPr>
          <a:xfrm>
            <a:off x="0" y="9548232"/>
            <a:ext cx="12486504" cy="738768"/>
            <a:chOff x="0" y="0"/>
            <a:chExt cx="16648673" cy="985024"/>
          </a:xfrm>
        </p:grpSpPr>
        <p:sp>
          <p:nvSpPr>
            <p:cNvPr id="6" name="Freeform 6"/>
            <p:cNvSpPr/>
            <p:nvPr/>
          </p:nvSpPr>
          <p:spPr>
            <a:xfrm>
              <a:off x="0" y="0"/>
              <a:ext cx="6384847" cy="985024"/>
            </a:xfrm>
            <a:custGeom>
              <a:avLst/>
              <a:gdLst/>
              <a:ahLst/>
              <a:cxnLst/>
              <a:rect l="l" t="t" r="r" b="b"/>
              <a:pathLst>
                <a:path w="6384847" h="985024">
                  <a:moveTo>
                    <a:pt x="0" y="0"/>
                  </a:moveTo>
                  <a:lnTo>
                    <a:pt x="6384847" y="0"/>
                  </a:lnTo>
                  <a:lnTo>
                    <a:pt x="6384847" y="985024"/>
                  </a:lnTo>
                  <a:lnTo>
                    <a:pt x="0" y="985024"/>
                  </a:lnTo>
                  <a:lnTo>
                    <a:pt x="0" y="0"/>
                  </a:lnTo>
                  <a:close/>
                </a:path>
              </a:pathLst>
            </a:custGeom>
            <a:blipFill>
              <a:blip r:embed="rId5"/>
              <a:stretch>
                <a:fillRect t="-7937" b="-7937"/>
              </a:stretch>
            </a:blipFill>
          </p:spPr>
        </p:sp>
        <p:sp>
          <p:nvSpPr>
            <p:cNvPr id="7" name="TextBox 7"/>
            <p:cNvSpPr txBox="1"/>
            <p:nvPr/>
          </p:nvSpPr>
          <p:spPr>
            <a:xfrm>
              <a:off x="6384847" y="250789"/>
              <a:ext cx="10263826"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graphicFrame>
        <p:nvGraphicFramePr>
          <p:cNvPr id="3" name="Table 3"/>
          <p:cNvGraphicFramePr>
            <a:graphicFrameLocks noGrp="1"/>
          </p:cNvGraphicFramePr>
          <p:nvPr/>
        </p:nvGraphicFramePr>
        <p:xfrm>
          <a:off x="1028700" y="2877575"/>
          <a:ext cx="16230600" cy="5791200"/>
        </p:xfrm>
        <a:graphic>
          <a:graphicData uri="http://schemas.openxmlformats.org/drawingml/2006/table">
            <a:tbl>
              <a:tblPr/>
              <a:tblGrid>
                <a:gridCol w="1118748">
                  <a:extLst>
                    <a:ext uri="{9D8B030D-6E8A-4147-A177-3AD203B41FA5}">
                      <a16:colId xmlns:a16="http://schemas.microsoft.com/office/drawing/2014/main" val="20000"/>
                    </a:ext>
                  </a:extLst>
                </a:gridCol>
                <a:gridCol w="15111852">
                  <a:extLst>
                    <a:ext uri="{9D8B030D-6E8A-4147-A177-3AD203B41FA5}">
                      <a16:colId xmlns:a16="http://schemas.microsoft.com/office/drawing/2014/main" val="20001"/>
                    </a:ext>
                  </a:extLst>
                </a:gridCol>
              </a:tblGrid>
              <a:tr h="1662820">
                <a:tc>
                  <a:txBody>
                    <a:bodyPr/>
                    <a:lstStyle/>
                    <a:p>
                      <a:pPr algn="ctr">
                        <a:lnSpc>
                          <a:spcPts val="3359"/>
                        </a:lnSpc>
                        <a:defRPr/>
                      </a:pPr>
                      <a:r>
                        <a:rPr lang="en-US" sz="2400">
                          <a:solidFill>
                            <a:srgbClr val="FFFFFF"/>
                          </a:solidFill>
                          <a:latin typeface="Anantason Bold"/>
                          <a:ea typeface="Anantason Bold"/>
                          <a:cs typeface="Anantason Bold"/>
                          <a:sym typeface="Anantason Bold"/>
                        </a:rPr>
                        <a:t>[ 1]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rPr>
                        <a:t>Stokhof, Harry, Bregje De Vries, Theo Bastiaens, and Rob Martens. "Using mind maps to make student questioning effective: Learning outcomes of a principle-based scenario for teacher guidance." Research in Science Education 50, no. 1 (2020): 203-225.</a:t>
                      </a:r>
                      <a:r>
                        <a:rPr lang="en-US" sz="2299" u="sng">
                          <a:solidFill>
                            <a:srgbClr val="000000"/>
                          </a:solidFill>
                          <a:latin typeface="Muli"/>
                          <a:ea typeface="Muli"/>
                          <a:cs typeface="Muli"/>
                          <a:sym typeface="Muli"/>
                          <a:hlinkClick r:id="rId3" tooltip="https://link.springer.com/article/10.1007/s11165-017-9686-3"/>
                        </a:rPr>
                        <a:t>https://link.springer.com/article/10.1007/s11165-017-9686-3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62820">
                <a:tc>
                  <a:txBody>
                    <a:bodyPr/>
                    <a:lstStyle/>
                    <a:p>
                      <a:pPr algn="ctr">
                        <a:lnSpc>
                          <a:spcPts val="3359"/>
                        </a:lnSpc>
                        <a:defRPr/>
                      </a:pPr>
                      <a:r>
                        <a:rPr lang="en-US" sz="2400">
                          <a:solidFill>
                            <a:srgbClr val="FFFFFF"/>
                          </a:solidFill>
                          <a:latin typeface="Anantason Bold"/>
                          <a:ea typeface="Anantason Bold"/>
                          <a:cs typeface="Anantason Bold"/>
                          <a:sym typeface="Anantason Bold"/>
                        </a:rPr>
                        <a:t>[2]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rPr>
                        <a:t>Alsuraihi, Amany A. "The effect of implementing mind maps for online learning and assessment on students during COVID-19 pandemic: a cross sectional study." BMC medical education 22.1 (2022): 169. </a:t>
                      </a:r>
                      <a:r>
                        <a:rPr lang="en-US" sz="2299" u="sng">
                          <a:solidFill>
                            <a:srgbClr val="000000"/>
                          </a:solidFill>
                          <a:latin typeface="Muli"/>
                          <a:ea typeface="Muli"/>
                          <a:cs typeface="Muli"/>
                          <a:sym typeface="Muli"/>
                          <a:hlinkClick r:id="rId4" tooltip="https://bmcmededuc.biomedcentral.com/articles/10.1186/s12909-022-03211-2"/>
                        </a:rPr>
                        <a:t>https://bmcmededuc.biomedcentral.com/articles/10.1186/s12909-022-03211-2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65560">
                <a:tc>
                  <a:txBody>
                    <a:bodyPr/>
                    <a:lstStyle/>
                    <a:p>
                      <a:pPr algn="ctr">
                        <a:lnSpc>
                          <a:spcPts val="3359"/>
                        </a:lnSpc>
                        <a:defRPr/>
                      </a:pPr>
                      <a:r>
                        <a:rPr lang="en-US" sz="2400">
                          <a:solidFill>
                            <a:srgbClr val="FFFFFF"/>
                          </a:solidFill>
                          <a:latin typeface="Anantason Bold"/>
                          <a:ea typeface="Anantason Bold"/>
                          <a:cs typeface="Anantason Bold"/>
                          <a:sym typeface="Anantason Bold"/>
                        </a:rPr>
                        <a:t>[3]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rPr>
                        <a:t>Rezapour-Nasrabad, Rafat. "Mind map learning technique: An educational interactive approach." International Journal of Pharmaceutical Research 11, no. 1 (2019): 1593-1597.</a:t>
                      </a:r>
                      <a:endParaRPr lang="en-US" sz="1100"/>
                    </a:p>
                    <a:p>
                      <a:pPr algn="l">
                        <a:lnSpc>
                          <a:spcPts val="3219"/>
                        </a:lnSpc>
                      </a:pPr>
                      <a:r>
                        <a:rPr lang="en-US" sz="2299" u="sng">
                          <a:solidFill>
                            <a:srgbClr val="000000"/>
                          </a:solidFill>
                          <a:latin typeface="Muli"/>
                          <a:ea typeface="Muli"/>
                          <a:cs typeface="Muli"/>
                          <a:sym typeface="Muli"/>
                        </a:rPr>
                        <a:t>https://www.researchgate.net/profile/Rafat-Rezapour-Nasrabad/publication/335201941_Mind_Map_Learning_Technique_An_Educational_Interactive_Approach/links/5d563dd992851cb74c6fa5a5/Mind-Map-Learning-Technique-An-Educational-Interactive-Approach.pdf</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4" name="TextBox 4"/>
          <p:cNvSpPr txBox="1"/>
          <p:nvPr/>
        </p:nvSpPr>
        <p:spPr>
          <a:xfrm>
            <a:off x="1028700" y="1038225"/>
            <a:ext cx="5757249" cy="1276350"/>
          </a:xfrm>
          <a:prstGeom prst="rect">
            <a:avLst/>
          </a:prstGeom>
        </p:spPr>
        <p:txBody>
          <a:bodyPr lIns="0" tIns="0" rIns="0" bIns="0" rtlCol="0" anchor="t">
            <a:spAutoFit/>
          </a:bodyPr>
          <a:lstStyle/>
          <a:p>
            <a:pPr algn="l">
              <a:lnSpc>
                <a:spcPts val="10199"/>
              </a:lnSpc>
            </a:pPr>
            <a:r>
              <a:rPr lang="en-US" sz="8499">
                <a:solidFill>
                  <a:srgbClr val="000000"/>
                </a:solidFill>
                <a:latin typeface="Anantason"/>
                <a:ea typeface="Anantason"/>
                <a:cs typeface="Anantason"/>
                <a:sym typeface="Anantason"/>
              </a:rPr>
              <a:t>References</a:t>
            </a:r>
          </a:p>
        </p:txBody>
      </p:sp>
      <p:grpSp>
        <p:nvGrpSpPr>
          <p:cNvPr id="5" name="Group 5"/>
          <p:cNvGrpSpPr/>
          <p:nvPr/>
        </p:nvGrpSpPr>
        <p:grpSpPr>
          <a:xfrm>
            <a:off x="0" y="9548232"/>
            <a:ext cx="12486504" cy="738768"/>
            <a:chOff x="0" y="0"/>
            <a:chExt cx="16648673" cy="985024"/>
          </a:xfrm>
        </p:grpSpPr>
        <p:sp>
          <p:nvSpPr>
            <p:cNvPr id="6" name="Freeform 6"/>
            <p:cNvSpPr/>
            <p:nvPr/>
          </p:nvSpPr>
          <p:spPr>
            <a:xfrm>
              <a:off x="0" y="0"/>
              <a:ext cx="6384847" cy="985024"/>
            </a:xfrm>
            <a:custGeom>
              <a:avLst/>
              <a:gdLst/>
              <a:ahLst/>
              <a:cxnLst/>
              <a:rect l="l" t="t" r="r" b="b"/>
              <a:pathLst>
                <a:path w="6384847" h="985024">
                  <a:moveTo>
                    <a:pt x="0" y="0"/>
                  </a:moveTo>
                  <a:lnTo>
                    <a:pt x="6384847" y="0"/>
                  </a:lnTo>
                  <a:lnTo>
                    <a:pt x="6384847" y="985024"/>
                  </a:lnTo>
                  <a:lnTo>
                    <a:pt x="0" y="985024"/>
                  </a:lnTo>
                  <a:lnTo>
                    <a:pt x="0" y="0"/>
                  </a:lnTo>
                  <a:close/>
                </a:path>
              </a:pathLst>
            </a:custGeom>
            <a:blipFill>
              <a:blip r:embed="rId5"/>
              <a:stretch>
                <a:fillRect t="-7937" b="-7937"/>
              </a:stretch>
            </a:blipFill>
          </p:spPr>
        </p:sp>
        <p:sp>
          <p:nvSpPr>
            <p:cNvPr id="7" name="TextBox 7"/>
            <p:cNvSpPr txBox="1"/>
            <p:nvPr/>
          </p:nvSpPr>
          <p:spPr>
            <a:xfrm>
              <a:off x="6384847" y="250789"/>
              <a:ext cx="10263826"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graphicFrame>
        <p:nvGraphicFramePr>
          <p:cNvPr id="3" name="Table 3"/>
          <p:cNvGraphicFramePr>
            <a:graphicFrameLocks noGrp="1"/>
          </p:cNvGraphicFramePr>
          <p:nvPr/>
        </p:nvGraphicFramePr>
        <p:xfrm>
          <a:off x="1028700" y="2530817"/>
          <a:ext cx="15543947" cy="7042157"/>
        </p:xfrm>
        <a:graphic>
          <a:graphicData uri="http://schemas.openxmlformats.org/drawingml/2006/table">
            <a:tbl>
              <a:tblPr/>
              <a:tblGrid>
                <a:gridCol w="1171968">
                  <a:extLst>
                    <a:ext uri="{9D8B030D-6E8A-4147-A177-3AD203B41FA5}">
                      <a16:colId xmlns:a16="http://schemas.microsoft.com/office/drawing/2014/main" val="20000"/>
                    </a:ext>
                  </a:extLst>
                </a:gridCol>
                <a:gridCol w="14371979">
                  <a:extLst>
                    <a:ext uri="{9D8B030D-6E8A-4147-A177-3AD203B41FA5}">
                      <a16:colId xmlns:a16="http://schemas.microsoft.com/office/drawing/2014/main" val="20001"/>
                    </a:ext>
                  </a:extLst>
                </a:gridCol>
              </a:tblGrid>
              <a:tr h="3312746">
                <a:tc>
                  <a:txBody>
                    <a:bodyPr/>
                    <a:lstStyle/>
                    <a:p>
                      <a:pPr algn="ctr">
                        <a:lnSpc>
                          <a:spcPts val="3359"/>
                        </a:lnSpc>
                        <a:defRPr/>
                      </a:pPr>
                      <a:r>
                        <a:rPr lang="en-US" sz="2400">
                          <a:solidFill>
                            <a:srgbClr val="FFFFFF"/>
                          </a:solidFill>
                          <a:latin typeface="Anantason Bold"/>
                          <a:ea typeface="Anantason Bold"/>
                          <a:cs typeface="Anantason Bold"/>
                          <a:sym typeface="Anantason Bold"/>
                        </a:rPr>
                        <a:t>[ 4]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rPr>
                        <a:t>Stankovic, Nebojsa, Carisa Besic, Milos Papic, and Veljko Aleksic. "The evaluation of using mind maps in teaching." Technics technologies education management 6, no. 2 (2011): 337-343.</a:t>
                      </a:r>
                      <a:endParaRPr lang="en-US" sz="1100"/>
                    </a:p>
                    <a:p>
                      <a:pPr algn="l">
                        <a:lnSpc>
                          <a:spcPts val="3219"/>
                        </a:lnSpc>
                      </a:pPr>
                      <a:r>
                        <a:rPr lang="en-US" sz="2299">
                          <a:solidFill>
                            <a:srgbClr val="000000"/>
                          </a:solidFill>
                          <a:latin typeface="Muli"/>
                          <a:ea typeface="Muli"/>
                          <a:cs typeface="Muli"/>
                          <a:sym typeface="Muli"/>
                        </a:rPr>
                        <a:t>The evaluation of using mind maps in teaching</a:t>
                      </a:r>
                    </a:p>
                    <a:p>
                      <a:pPr algn="l">
                        <a:lnSpc>
                          <a:spcPts val="3219"/>
                        </a:lnSpc>
                      </a:pPr>
                      <a:r>
                        <a:rPr lang="en-US" sz="2299" u="sng">
                          <a:solidFill>
                            <a:srgbClr val="000000"/>
                          </a:solidFill>
                          <a:latin typeface="Muli"/>
                          <a:ea typeface="Muli"/>
                          <a:cs typeface="Muli"/>
                          <a:sym typeface="Muli"/>
                          <a:hlinkClick r:id="rId3" tooltip="https://www.researchgate.net/profile/Veljko-Aleksic/publication/272792319_The_evaluation_of_using_mind_maps_in_teaching/links/56eb99f608ae9dcdd82adf79/The-evaluation-of-using-mind-maps-in-teaching.pdf?origin=journalDetail&amp;_tp=eyJwYWdlIjoiam91cm5hbERldGFpbCJ9"/>
                        </a:rPr>
                        <a:t>https://www.researchgate.net/profile/Veljko-Aleksic/publication/272792319_The_evaluation_of_using_mind_maps_in_teaching/links/56eb99f608ae9dcdd82adf79/The-evaluation-of-using-mind-maps-in-teaching.pdf?origin=journalDetail&amp;_tp=eyJwYWdlIjoiam91cm5hbERldGFpbCJ9</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66430">
                <a:tc>
                  <a:txBody>
                    <a:bodyPr/>
                    <a:lstStyle/>
                    <a:p>
                      <a:pPr algn="ctr">
                        <a:lnSpc>
                          <a:spcPts val="3359"/>
                        </a:lnSpc>
                        <a:defRPr/>
                      </a:pPr>
                      <a:r>
                        <a:rPr lang="en-US" sz="2400">
                          <a:solidFill>
                            <a:srgbClr val="FFFFFF"/>
                          </a:solidFill>
                          <a:latin typeface="Anantason Bold"/>
                          <a:ea typeface="Anantason Bold"/>
                          <a:cs typeface="Anantason Bold"/>
                          <a:sym typeface="Anantason Bold"/>
                        </a:rPr>
                        <a:t>[5]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rPr>
                        <a:t>Šimonová, Ivana. "E-learning in higher education: Reflection of the term in mind maps." ICTE Journal 4, no. 1 (2015): 16-27.</a:t>
                      </a:r>
                      <a:endParaRPr lang="en-US" sz="1100"/>
                    </a:p>
                    <a:p>
                      <a:pPr algn="l">
                        <a:lnSpc>
                          <a:spcPts val="3219"/>
                        </a:lnSpc>
                      </a:pPr>
                      <a:r>
                        <a:rPr lang="en-US" sz="2299" u="sng">
                          <a:solidFill>
                            <a:srgbClr val="000000"/>
                          </a:solidFill>
                          <a:latin typeface="Muli"/>
                          <a:ea typeface="Muli"/>
                          <a:cs typeface="Muli"/>
                          <a:sym typeface="Muli"/>
                        </a:rPr>
                        <a:t>https://periodika.osu.cz/ictejournal/dokumenty/2015-01/ictejournal-2015-1.pdf#page=16</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062981">
                <a:tc>
                  <a:txBody>
                    <a:bodyPr/>
                    <a:lstStyle/>
                    <a:p>
                      <a:pPr algn="ctr">
                        <a:lnSpc>
                          <a:spcPts val="3359"/>
                        </a:lnSpc>
                        <a:defRPr/>
                      </a:pPr>
                      <a:r>
                        <a:rPr lang="en-US" sz="2400">
                          <a:solidFill>
                            <a:srgbClr val="FFFFFF"/>
                          </a:solidFill>
                          <a:latin typeface="Anantason Bold"/>
                          <a:ea typeface="Anantason Bold"/>
                          <a:cs typeface="Anantason Bold"/>
                          <a:sym typeface="Anantason Bold"/>
                        </a:rPr>
                        <a:t>[6]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a:solidFill>
                            <a:srgbClr val="000000"/>
                          </a:solidFill>
                          <a:latin typeface="Muli"/>
                          <a:ea typeface="Muli"/>
                          <a:cs typeface="Muli"/>
                          <a:sym typeface="Muli"/>
                        </a:rPr>
                        <a:t>Badriah, Liah, Susriyati Mahanal, Betty Lukiati, and Murni Saptasari. "Collaborative Mind Mapping-Assisted RICOSRE to Promote Students’ Problem-Solving Skills." Participatory Educational Research 10, no. 4 (2023): 166-180.</a:t>
                      </a:r>
                      <a:endParaRPr lang="en-US" sz="1100"/>
                    </a:p>
                    <a:p>
                      <a:pPr algn="l">
                        <a:lnSpc>
                          <a:spcPts val="3219"/>
                        </a:lnSpc>
                      </a:pPr>
                      <a:r>
                        <a:rPr lang="en-US" sz="2299" u="sng">
                          <a:solidFill>
                            <a:srgbClr val="000000"/>
                          </a:solidFill>
                          <a:latin typeface="Muli"/>
                          <a:ea typeface="Muli"/>
                          <a:cs typeface="Muli"/>
                          <a:sym typeface="Muli"/>
                        </a:rPr>
                        <a:t>https://dergipark.org.tr/en/pub/per/issue/77295/1185993</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4" name="TextBox 4"/>
          <p:cNvSpPr txBox="1"/>
          <p:nvPr/>
        </p:nvSpPr>
        <p:spPr>
          <a:xfrm>
            <a:off x="1028700" y="1038225"/>
            <a:ext cx="5757249" cy="1276350"/>
          </a:xfrm>
          <a:prstGeom prst="rect">
            <a:avLst/>
          </a:prstGeom>
        </p:spPr>
        <p:txBody>
          <a:bodyPr lIns="0" tIns="0" rIns="0" bIns="0" rtlCol="0" anchor="t">
            <a:spAutoFit/>
          </a:bodyPr>
          <a:lstStyle/>
          <a:p>
            <a:pPr algn="l">
              <a:lnSpc>
                <a:spcPts val="10199"/>
              </a:lnSpc>
            </a:pPr>
            <a:r>
              <a:rPr lang="en-US" sz="8499">
                <a:solidFill>
                  <a:srgbClr val="000000"/>
                </a:solidFill>
                <a:latin typeface="Anantason"/>
                <a:ea typeface="Anantason"/>
                <a:cs typeface="Anantason"/>
                <a:sym typeface="Anantason"/>
              </a:rPr>
              <a:t>References</a:t>
            </a:r>
          </a:p>
        </p:txBody>
      </p:sp>
      <p:grpSp>
        <p:nvGrpSpPr>
          <p:cNvPr id="5" name="Group 5"/>
          <p:cNvGrpSpPr/>
          <p:nvPr/>
        </p:nvGrpSpPr>
        <p:grpSpPr>
          <a:xfrm>
            <a:off x="0" y="9548232"/>
            <a:ext cx="12486504" cy="738768"/>
            <a:chOff x="0" y="0"/>
            <a:chExt cx="16648673" cy="985024"/>
          </a:xfrm>
        </p:grpSpPr>
        <p:sp>
          <p:nvSpPr>
            <p:cNvPr id="6" name="Freeform 6"/>
            <p:cNvSpPr/>
            <p:nvPr/>
          </p:nvSpPr>
          <p:spPr>
            <a:xfrm>
              <a:off x="0" y="0"/>
              <a:ext cx="6384847" cy="985024"/>
            </a:xfrm>
            <a:custGeom>
              <a:avLst/>
              <a:gdLst/>
              <a:ahLst/>
              <a:cxnLst/>
              <a:rect l="l" t="t" r="r" b="b"/>
              <a:pathLst>
                <a:path w="6384847" h="985024">
                  <a:moveTo>
                    <a:pt x="0" y="0"/>
                  </a:moveTo>
                  <a:lnTo>
                    <a:pt x="6384847" y="0"/>
                  </a:lnTo>
                  <a:lnTo>
                    <a:pt x="6384847" y="985024"/>
                  </a:lnTo>
                  <a:lnTo>
                    <a:pt x="0" y="985024"/>
                  </a:lnTo>
                  <a:lnTo>
                    <a:pt x="0" y="0"/>
                  </a:lnTo>
                  <a:close/>
                </a:path>
              </a:pathLst>
            </a:custGeom>
            <a:blipFill>
              <a:blip r:embed="rId4"/>
              <a:stretch>
                <a:fillRect t="-7937" b="-7937"/>
              </a:stretch>
            </a:blipFill>
          </p:spPr>
        </p:sp>
        <p:sp>
          <p:nvSpPr>
            <p:cNvPr id="7" name="TextBox 7"/>
            <p:cNvSpPr txBox="1"/>
            <p:nvPr/>
          </p:nvSpPr>
          <p:spPr>
            <a:xfrm>
              <a:off x="6384847" y="250789"/>
              <a:ext cx="10263826"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sp>
        <p:nvSpPr>
          <p:cNvPr id="3" name="Freeform 3"/>
          <p:cNvSpPr/>
          <p:nvPr/>
        </p:nvSpPr>
        <p:spPr>
          <a:xfrm>
            <a:off x="-1902177" y="-2172401"/>
            <a:ext cx="5861754" cy="6358905"/>
          </a:xfrm>
          <a:custGeom>
            <a:avLst/>
            <a:gdLst/>
            <a:ahLst/>
            <a:cxnLst/>
            <a:rect l="l" t="t" r="r" b="b"/>
            <a:pathLst>
              <a:path w="5861754" h="6358905">
                <a:moveTo>
                  <a:pt x="0" y="0"/>
                </a:moveTo>
                <a:lnTo>
                  <a:pt x="5861754" y="0"/>
                </a:lnTo>
                <a:lnTo>
                  <a:pt x="5861754" y="6358904"/>
                </a:lnTo>
                <a:lnTo>
                  <a:pt x="0" y="6358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87604">
            <a:off x="-2344752" y="-2664017"/>
            <a:ext cx="6224985" cy="6224985"/>
          </a:xfrm>
          <a:custGeom>
            <a:avLst/>
            <a:gdLst/>
            <a:ahLst/>
            <a:cxnLst/>
            <a:rect l="l" t="t" r="r" b="b"/>
            <a:pathLst>
              <a:path w="6224985" h="6224985">
                <a:moveTo>
                  <a:pt x="0" y="0"/>
                </a:moveTo>
                <a:lnTo>
                  <a:pt x="6224985" y="0"/>
                </a:lnTo>
                <a:lnTo>
                  <a:pt x="6224985" y="6224984"/>
                </a:lnTo>
                <a:lnTo>
                  <a:pt x="0" y="6224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540261" y="5885210"/>
            <a:ext cx="8115300" cy="8803580"/>
          </a:xfrm>
          <a:custGeom>
            <a:avLst/>
            <a:gdLst/>
            <a:ahLst/>
            <a:cxnLst/>
            <a:rect l="l" t="t" r="r" b="b"/>
            <a:pathLst>
              <a:path w="8115300" h="8803580">
                <a:moveTo>
                  <a:pt x="0" y="0"/>
                </a:moveTo>
                <a:lnTo>
                  <a:pt x="8115300" y="0"/>
                </a:lnTo>
                <a:lnTo>
                  <a:pt x="8115300" y="8803580"/>
                </a:lnTo>
                <a:lnTo>
                  <a:pt x="0" y="8803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8606564">
            <a:off x="14981378" y="7271813"/>
            <a:ext cx="5233065" cy="5233065"/>
          </a:xfrm>
          <a:custGeom>
            <a:avLst/>
            <a:gdLst/>
            <a:ahLst/>
            <a:cxnLst/>
            <a:rect l="l" t="t" r="r" b="b"/>
            <a:pathLst>
              <a:path w="5233065" h="5233065">
                <a:moveTo>
                  <a:pt x="0" y="0"/>
                </a:moveTo>
                <a:lnTo>
                  <a:pt x="5233065" y="0"/>
                </a:lnTo>
                <a:lnTo>
                  <a:pt x="5233065" y="5233065"/>
                </a:lnTo>
                <a:lnTo>
                  <a:pt x="0" y="52330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351841">
            <a:off x="14771794" y="8969890"/>
            <a:ext cx="1105403" cy="576819"/>
          </a:xfrm>
          <a:custGeom>
            <a:avLst/>
            <a:gdLst/>
            <a:ahLst/>
            <a:cxnLst/>
            <a:rect l="l" t="t" r="r" b="b"/>
            <a:pathLst>
              <a:path w="1105403" h="576819">
                <a:moveTo>
                  <a:pt x="0" y="0"/>
                </a:moveTo>
                <a:lnTo>
                  <a:pt x="1105403" y="0"/>
                </a:lnTo>
                <a:lnTo>
                  <a:pt x="1105403" y="576820"/>
                </a:lnTo>
                <a:lnTo>
                  <a:pt x="0" y="5768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812347" y="1667968"/>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9" name="Group 9"/>
          <p:cNvGrpSpPr/>
          <p:nvPr/>
        </p:nvGrpSpPr>
        <p:grpSpPr>
          <a:xfrm>
            <a:off x="0" y="9548232"/>
            <a:ext cx="10775833" cy="738768"/>
            <a:chOff x="0" y="0"/>
            <a:chExt cx="14367778" cy="985024"/>
          </a:xfrm>
        </p:grpSpPr>
        <p:sp>
          <p:nvSpPr>
            <p:cNvPr id="10" name="Freeform 10"/>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15"/>
              <a:stretch>
                <a:fillRect/>
              </a:stretch>
            </a:blipFill>
          </p:spPr>
        </p:sp>
        <p:sp>
          <p:nvSpPr>
            <p:cNvPr id="11" name="TextBox 11"/>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
        <p:nvSpPr>
          <p:cNvPr id="12" name="Freeform 12"/>
          <p:cNvSpPr/>
          <p:nvPr/>
        </p:nvSpPr>
        <p:spPr>
          <a:xfrm>
            <a:off x="14213100" y="846644"/>
            <a:ext cx="3046200" cy="2782276"/>
          </a:xfrm>
          <a:custGeom>
            <a:avLst/>
            <a:gdLst/>
            <a:ahLst/>
            <a:cxnLst/>
            <a:rect l="l" t="t" r="r" b="b"/>
            <a:pathLst>
              <a:path w="3046200" h="2782276">
                <a:moveTo>
                  <a:pt x="0" y="0"/>
                </a:moveTo>
                <a:lnTo>
                  <a:pt x="3046200" y="0"/>
                </a:lnTo>
                <a:lnTo>
                  <a:pt x="3046200" y="2782276"/>
                </a:lnTo>
                <a:lnTo>
                  <a:pt x="0" y="2782276"/>
                </a:lnTo>
                <a:lnTo>
                  <a:pt x="0" y="0"/>
                </a:lnTo>
                <a:close/>
              </a:path>
            </a:pathLst>
          </a:custGeom>
          <a:blipFill>
            <a:blip r:embed="rId16"/>
            <a:stretch>
              <a:fillRect/>
            </a:stretch>
          </a:blipFill>
        </p:spPr>
      </p:sp>
      <p:sp>
        <p:nvSpPr>
          <p:cNvPr id="13" name="TextBox 13"/>
          <p:cNvSpPr txBox="1"/>
          <p:nvPr/>
        </p:nvSpPr>
        <p:spPr>
          <a:xfrm>
            <a:off x="2798184" y="4510087"/>
            <a:ext cx="14161418" cy="1276350"/>
          </a:xfrm>
          <a:prstGeom prst="rect">
            <a:avLst/>
          </a:prstGeom>
        </p:spPr>
        <p:txBody>
          <a:bodyPr lIns="0" tIns="0" rIns="0" bIns="0" rtlCol="0" anchor="t">
            <a:spAutoFit/>
          </a:bodyPr>
          <a:lstStyle/>
          <a:p>
            <a:pPr algn="just">
              <a:lnSpc>
                <a:spcPts val="10199"/>
              </a:lnSpc>
            </a:pPr>
            <a:r>
              <a:rPr lang="en-US" sz="8499">
                <a:solidFill>
                  <a:srgbClr val="000000"/>
                </a:solidFill>
                <a:latin typeface="Anantason"/>
                <a:ea typeface="Anantason"/>
                <a:cs typeface="Anantason"/>
                <a:sym typeface="Anantason"/>
              </a:rPr>
              <a:t>IT21360428 | MONALI G M N</a:t>
            </a:r>
          </a:p>
        </p:txBody>
      </p:sp>
      <p:grpSp>
        <p:nvGrpSpPr>
          <p:cNvPr id="14" name="Group 14"/>
          <p:cNvGrpSpPr/>
          <p:nvPr/>
        </p:nvGrpSpPr>
        <p:grpSpPr>
          <a:xfrm>
            <a:off x="5822375" y="6228110"/>
            <a:ext cx="6643249" cy="953135"/>
            <a:chOff x="0" y="0"/>
            <a:chExt cx="8857665" cy="1270847"/>
          </a:xfrm>
        </p:grpSpPr>
        <p:sp>
          <p:nvSpPr>
            <p:cNvPr id="15" name="TextBox 15"/>
            <p:cNvSpPr txBox="1"/>
            <p:nvPr/>
          </p:nvSpPr>
          <p:spPr>
            <a:xfrm>
              <a:off x="0" y="-19050"/>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SPECIALIZATION</a:t>
              </a:r>
            </a:p>
          </p:txBody>
        </p:sp>
        <p:sp>
          <p:nvSpPr>
            <p:cNvPr id="16" name="TextBox 16"/>
            <p:cNvSpPr txBox="1"/>
            <p:nvPr/>
          </p:nvSpPr>
          <p:spPr>
            <a:xfrm>
              <a:off x="0" y="581872"/>
              <a:ext cx="8857665" cy="688975"/>
            </a:xfrm>
            <a:prstGeom prst="rect">
              <a:avLst/>
            </a:prstGeom>
          </p:spPr>
          <p:txBody>
            <a:bodyPr lIns="0" tIns="0" rIns="0" bIns="0" rtlCol="0" anchor="t">
              <a:spAutoFit/>
            </a:bodyPr>
            <a:lstStyle/>
            <a:p>
              <a:pPr marL="0" lvl="0" indent="0" algn="ctr">
                <a:lnSpc>
                  <a:spcPts val="4199"/>
                </a:lnSpc>
                <a:spcBef>
                  <a:spcPct val="0"/>
                </a:spcBef>
              </a:pPr>
              <a:r>
                <a:rPr lang="en-US" sz="3499">
                  <a:solidFill>
                    <a:srgbClr val="000000"/>
                  </a:solidFill>
                  <a:latin typeface="Anantason"/>
                  <a:ea typeface="Anantason"/>
                  <a:cs typeface="Anantason"/>
                  <a:sym typeface="Anantason"/>
                </a:rPr>
                <a:t>SOFTWARE ENGINEERING</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548232"/>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4"/>
            <a:stretch>
              <a:fillRect/>
            </a:stretch>
          </a:blipFill>
        </p:spPr>
      </p:sp>
      <p:grpSp>
        <p:nvGrpSpPr>
          <p:cNvPr id="4" name="Group 4"/>
          <p:cNvGrpSpPr/>
          <p:nvPr/>
        </p:nvGrpSpPr>
        <p:grpSpPr>
          <a:xfrm>
            <a:off x="0" y="9548232"/>
            <a:ext cx="10775833" cy="738768"/>
            <a:chOff x="0" y="0"/>
            <a:chExt cx="14367778" cy="985024"/>
          </a:xfrm>
        </p:grpSpPr>
        <p:sp>
          <p:nvSpPr>
            <p:cNvPr id="5" name="Freeform 5"/>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6" name="TextBox 6"/>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
        <p:nvSpPr>
          <p:cNvPr id="7" name="Freeform 7"/>
          <p:cNvSpPr/>
          <p:nvPr/>
        </p:nvSpPr>
        <p:spPr>
          <a:xfrm>
            <a:off x="10680661" y="1940893"/>
            <a:ext cx="7607339" cy="7607339"/>
          </a:xfrm>
          <a:custGeom>
            <a:avLst/>
            <a:gdLst/>
            <a:ahLst/>
            <a:cxnLst/>
            <a:rect l="l" t="t" r="r" b="b"/>
            <a:pathLst>
              <a:path w="7607339" h="7607339">
                <a:moveTo>
                  <a:pt x="0" y="0"/>
                </a:moveTo>
                <a:lnTo>
                  <a:pt x="7607339" y="0"/>
                </a:lnTo>
                <a:lnTo>
                  <a:pt x="7607339" y="7607339"/>
                </a:lnTo>
                <a:lnTo>
                  <a:pt x="0" y="7607339"/>
                </a:lnTo>
                <a:lnTo>
                  <a:pt x="0" y="0"/>
                </a:lnTo>
                <a:close/>
              </a:path>
            </a:pathLst>
          </a:custGeom>
          <a:blipFill>
            <a:blip r:embed="rId5"/>
            <a:stretch>
              <a:fillRect/>
            </a:stretch>
          </a:blipFill>
        </p:spPr>
      </p:sp>
      <p:sp>
        <p:nvSpPr>
          <p:cNvPr id="8" name="TextBox 8"/>
          <p:cNvSpPr txBox="1"/>
          <p:nvPr/>
        </p:nvSpPr>
        <p:spPr>
          <a:xfrm>
            <a:off x="887014" y="675948"/>
            <a:ext cx="11934641" cy="3848100"/>
          </a:xfrm>
          <a:prstGeom prst="rect">
            <a:avLst/>
          </a:prstGeom>
        </p:spPr>
        <p:txBody>
          <a:bodyPr lIns="0" tIns="0" rIns="0" bIns="0" rtlCol="0" anchor="t">
            <a:spAutoFit/>
          </a:bodyPr>
          <a:lstStyle/>
          <a:p>
            <a:pPr algn="l">
              <a:lnSpc>
                <a:spcPts val="10199"/>
              </a:lnSpc>
            </a:pPr>
            <a:r>
              <a:rPr lang="en-US" sz="8499">
                <a:solidFill>
                  <a:srgbClr val="000000"/>
                </a:solidFill>
                <a:latin typeface="Anantason"/>
                <a:ea typeface="Anantason"/>
                <a:cs typeface="Anantason"/>
                <a:sym typeface="Anantason"/>
              </a:rPr>
              <a:t>Enhanced Personalized Learning Experience</a:t>
            </a:r>
          </a:p>
          <a:p>
            <a:pPr algn="l">
              <a:lnSpc>
                <a:spcPts val="10199"/>
              </a:lnSpc>
            </a:pPr>
            <a:r>
              <a:rPr lang="en-US" sz="8499">
                <a:solidFill>
                  <a:srgbClr val="000000"/>
                </a:solidFill>
                <a:latin typeface="Anantason"/>
                <a:ea typeface="Anantason"/>
                <a:cs typeface="Anantason"/>
                <a:sym typeface="Anantason"/>
              </a:rPr>
              <a:t> </a:t>
            </a:r>
          </a:p>
        </p:txBody>
      </p:sp>
      <p:sp>
        <p:nvSpPr>
          <p:cNvPr id="9" name="TextBox 9"/>
          <p:cNvSpPr txBox="1"/>
          <p:nvPr/>
        </p:nvSpPr>
        <p:spPr>
          <a:xfrm>
            <a:off x="887014" y="3946298"/>
            <a:ext cx="9239800" cy="570865"/>
          </a:xfrm>
          <a:prstGeom prst="rect">
            <a:avLst/>
          </a:prstGeom>
        </p:spPr>
        <p:txBody>
          <a:bodyPr lIns="0" tIns="0" rIns="0" bIns="0" rtlCol="0" anchor="t">
            <a:spAutoFit/>
          </a:bodyPr>
          <a:lstStyle/>
          <a:p>
            <a:pPr algn="l">
              <a:lnSpc>
                <a:spcPts val="4759"/>
              </a:lnSpc>
            </a:pPr>
            <a:r>
              <a:rPr lang="en-US" sz="3399">
                <a:solidFill>
                  <a:srgbClr val="000000"/>
                </a:solidFill>
                <a:latin typeface="Muli"/>
                <a:ea typeface="Muli"/>
                <a:cs typeface="Muli"/>
                <a:sym typeface="Muli"/>
              </a:rPr>
              <a:t>Adaptive Quizzes and Assignments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0721" y="2035546"/>
            <a:ext cx="16466558" cy="5750560"/>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a:ea typeface="Muli"/>
                <a:cs typeface="Muli"/>
                <a:sym typeface="Muli"/>
              </a:rPr>
              <a:t>This component focuses on making learning more personalized by creating quizzes and assignments that adjust to each student's needs. </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This includes tracking progress, giving flexible assessments, and providing personalized feedback. </a:t>
            </a:r>
          </a:p>
          <a:p>
            <a:pPr algn="l">
              <a:lnSpc>
                <a:spcPts val="4159"/>
              </a:lnSpc>
            </a:pPr>
            <a:endParaRPr lang="en-US" sz="3199">
              <a:solidFill>
                <a:srgbClr val="000000"/>
              </a:solidFill>
              <a:latin typeface="Muli"/>
              <a:ea typeface="Muli"/>
              <a:cs typeface="Muli"/>
              <a:sym typeface="Muli"/>
            </a:endParaRPr>
          </a:p>
          <a:p>
            <a:pPr algn="l">
              <a:lnSpc>
                <a:spcPts val="4159"/>
              </a:lnSpc>
            </a:pPr>
            <a:r>
              <a:rPr lang="en-US" sz="3199">
                <a:solidFill>
                  <a:srgbClr val="000000"/>
                </a:solidFill>
                <a:latin typeface="Muli"/>
                <a:ea typeface="Muli"/>
                <a:cs typeface="Muli"/>
                <a:sym typeface="Muli"/>
              </a:rPr>
              <a:t>Why are adaptive quizzes and assignments important?</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This creates a personalized learning environment by adjusting the difficulty and content of assessments based on individual performance, these tools meet each student's unique learning needs and pace [4].</a:t>
            </a:r>
          </a:p>
        </p:txBody>
      </p:sp>
      <p:sp>
        <p:nvSpPr>
          <p:cNvPr id="4" name="Freeform 4"/>
          <p:cNvSpPr/>
          <p:nvPr/>
        </p:nvSpPr>
        <p:spPr>
          <a:xfrm>
            <a:off x="0" y="9548232"/>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4"/>
            <a:stretch>
              <a:fillRect/>
            </a:stretch>
          </a:blipFill>
        </p:spPr>
      </p:sp>
      <p:grpSp>
        <p:nvGrpSpPr>
          <p:cNvPr id="5" name="Group 5"/>
          <p:cNvGrpSpPr/>
          <p:nvPr/>
        </p:nvGrpSpPr>
        <p:grpSpPr>
          <a:xfrm>
            <a:off x="0" y="9548232"/>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
        <p:nvSpPr>
          <p:cNvPr id="8" name="TextBox 8"/>
          <p:cNvSpPr txBox="1"/>
          <p:nvPr/>
        </p:nvSpPr>
        <p:spPr>
          <a:xfrm>
            <a:off x="1028700" y="666423"/>
            <a:ext cx="8373147"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Introduction - Background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548232"/>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4"/>
            <a:stretch>
              <a:fillRect/>
            </a:stretch>
          </a:blipFill>
        </p:spPr>
      </p:sp>
      <p:grpSp>
        <p:nvGrpSpPr>
          <p:cNvPr id="4" name="Group 4"/>
          <p:cNvGrpSpPr/>
          <p:nvPr/>
        </p:nvGrpSpPr>
        <p:grpSpPr>
          <a:xfrm>
            <a:off x="0" y="9548232"/>
            <a:ext cx="10775833" cy="738768"/>
            <a:chOff x="0" y="0"/>
            <a:chExt cx="14367778" cy="985024"/>
          </a:xfrm>
        </p:grpSpPr>
        <p:sp>
          <p:nvSpPr>
            <p:cNvPr id="5" name="Freeform 5"/>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6" name="TextBox 6"/>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
        <p:nvSpPr>
          <p:cNvPr id="7" name="TextBox 7"/>
          <p:cNvSpPr txBox="1"/>
          <p:nvPr/>
        </p:nvSpPr>
        <p:spPr>
          <a:xfrm>
            <a:off x="1028700" y="242561"/>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Gap</a:t>
            </a:r>
          </a:p>
        </p:txBody>
      </p:sp>
      <p:sp>
        <p:nvSpPr>
          <p:cNvPr id="8" name="TextBox 8"/>
          <p:cNvSpPr txBox="1"/>
          <p:nvPr/>
        </p:nvSpPr>
        <p:spPr>
          <a:xfrm>
            <a:off x="791208" y="1381941"/>
            <a:ext cx="17210255" cy="7846060"/>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a:ea typeface="Muli"/>
                <a:cs typeface="Muli"/>
                <a:sym typeface="Muli"/>
              </a:rPr>
              <a:t>While many systems offer general learning tools, they often lack the ability to adapt to each student’s unique learning needs and pace [5].</a:t>
            </a:r>
          </a:p>
          <a:p>
            <a:pPr algn="l">
              <a:lnSpc>
                <a:spcPts val="4159"/>
              </a:lnSpc>
            </a:pPr>
            <a:endParaRPr lang="en-US" sz="3199">
              <a:solidFill>
                <a:srgbClr val="000000"/>
              </a:solidFill>
              <a:latin typeface="Muli"/>
              <a:ea typeface="Muli"/>
              <a:cs typeface="Muli"/>
              <a:sym typeface="Muli"/>
            </a:endParaRPr>
          </a:p>
          <a:p>
            <a:pPr algn="l">
              <a:lnSpc>
                <a:spcPts val="4159"/>
              </a:lnSpc>
            </a:pPr>
            <a:endParaRPr lang="en-US" sz="3199">
              <a:solidFill>
                <a:srgbClr val="000000"/>
              </a:solidFill>
              <a:latin typeface="Muli"/>
              <a:ea typeface="Muli"/>
              <a:cs typeface="Muli"/>
              <a:sym typeface="Muli"/>
            </a:endParaRPr>
          </a:p>
          <a:p>
            <a:pPr algn="l">
              <a:lnSpc>
                <a:spcPts val="4159"/>
              </a:lnSpc>
            </a:pPr>
            <a:endParaRPr lang="en-US" sz="3199">
              <a:solidFill>
                <a:srgbClr val="000000"/>
              </a:solidFill>
              <a:latin typeface="Muli"/>
              <a:ea typeface="Muli"/>
              <a:cs typeface="Muli"/>
              <a:sym typeface="Muli"/>
            </a:endParaRPr>
          </a:p>
          <a:p>
            <a:pPr algn="l">
              <a:lnSpc>
                <a:spcPts val="4159"/>
              </a:lnSpc>
            </a:pPr>
            <a:endParaRPr lang="en-US" sz="3199">
              <a:solidFill>
                <a:srgbClr val="000000"/>
              </a:solidFill>
              <a:latin typeface="Muli"/>
              <a:ea typeface="Muli"/>
              <a:cs typeface="Muli"/>
              <a:sym typeface="Muli"/>
            </a:endParaRPr>
          </a:p>
          <a:p>
            <a:pPr algn="l">
              <a:lnSpc>
                <a:spcPts val="4159"/>
              </a:lnSpc>
            </a:pPr>
            <a:endParaRPr lang="en-US" sz="3199">
              <a:solidFill>
                <a:srgbClr val="000000"/>
              </a:solidFill>
              <a:latin typeface="Muli"/>
              <a:ea typeface="Muli"/>
              <a:cs typeface="Muli"/>
              <a:sym typeface="Muli"/>
            </a:endParaRP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Current educational tools often provide limited personalization, ineffective assessments, delayed feedback, and lack a strong support system[1]-[4].</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Gap in Approach: There is a need for implementing adaptive quizzes and assignments that cater to individual learning needs, developing varied assessment tools that align with personal learning goals, and providing automated grading and feedback for quicker learning adjustments.</a:t>
            </a:r>
          </a:p>
        </p:txBody>
      </p:sp>
      <p:sp>
        <p:nvSpPr>
          <p:cNvPr id="9" name="Freeform 9"/>
          <p:cNvSpPr/>
          <p:nvPr/>
        </p:nvSpPr>
        <p:spPr>
          <a:xfrm>
            <a:off x="1554666" y="2538186"/>
            <a:ext cx="11363605" cy="2605314"/>
          </a:xfrm>
          <a:custGeom>
            <a:avLst/>
            <a:gdLst/>
            <a:ahLst/>
            <a:cxnLst/>
            <a:rect l="l" t="t" r="r" b="b"/>
            <a:pathLst>
              <a:path w="11363605" h="2605314">
                <a:moveTo>
                  <a:pt x="0" y="0"/>
                </a:moveTo>
                <a:lnTo>
                  <a:pt x="11363605" y="0"/>
                </a:lnTo>
                <a:lnTo>
                  <a:pt x="11363605" y="2605314"/>
                </a:lnTo>
                <a:lnTo>
                  <a:pt x="0" y="2605314"/>
                </a:lnTo>
                <a:lnTo>
                  <a:pt x="0" y="0"/>
                </a:lnTo>
                <a:close/>
              </a:path>
            </a:pathLst>
          </a:custGeom>
          <a:blipFill>
            <a:blip r:embed="rId5"/>
            <a:stretch>
              <a:fillRect/>
            </a:stretch>
          </a:blipFill>
        </p:spPr>
      </p:sp>
      <p:sp>
        <p:nvSpPr>
          <p:cNvPr id="10" name="TextBox 10"/>
          <p:cNvSpPr txBox="1"/>
          <p:nvPr/>
        </p:nvSpPr>
        <p:spPr>
          <a:xfrm>
            <a:off x="13171155" y="3113134"/>
            <a:ext cx="4436150" cy="727709"/>
          </a:xfrm>
          <a:prstGeom prst="rect">
            <a:avLst/>
          </a:prstGeom>
        </p:spPr>
        <p:txBody>
          <a:bodyPr lIns="0" tIns="0" rIns="0" bIns="0" rtlCol="0" anchor="t">
            <a:spAutoFit/>
          </a:bodyPr>
          <a:lstStyle/>
          <a:p>
            <a:pPr algn="l">
              <a:lnSpc>
                <a:spcPts val="2940"/>
              </a:lnSpc>
            </a:pPr>
            <a:r>
              <a:rPr lang="en-US" sz="2100" u="sng">
                <a:solidFill>
                  <a:srgbClr val="000000"/>
                </a:solidFill>
                <a:latin typeface="Muli"/>
                <a:ea typeface="Muli"/>
                <a:cs typeface="Muli"/>
                <a:sym typeface="Muli"/>
                <a:hlinkClick r:id="rId6" tooltip="https://doi.org/10.3991/ijim.v15i11.20805"/>
              </a:rPr>
              <a:t>Figure 1 </a:t>
            </a:r>
          </a:p>
          <a:p>
            <a:pPr algn="l">
              <a:lnSpc>
                <a:spcPts val="2940"/>
              </a:lnSpc>
            </a:pPr>
            <a:r>
              <a:rPr lang="en-US" sz="2100" u="sng">
                <a:solidFill>
                  <a:srgbClr val="000000"/>
                </a:solidFill>
                <a:latin typeface="Muli"/>
                <a:ea typeface="Muli"/>
                <a:cs typeface="Muli"/>
                <a:sym typeface="Muli"/>
                <a:hlinkClick r:id="rId6" tooltip="https://doi.org/10.3991/ijim.v15i11.20805"/>
              </a:rPr>
              <a:t>Source:  LMS Failure Aspects Rating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548232"/>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4"/>
            <a:stretch>
              <a:fillRect/>
            </a:stretch>
          </a:blipFill>
        </p:spPr>
      </p:sp>
      <p:graphicFrame>
        <p:nvGraphicFramePr>
          <p:cNvPr id="4" name="Table 4"/>
          <p:cNvGraphicFramePr>
            <a:graphicFrameLocks noGrp="1"/>
          </p:cNvGraphicFramePr>
          <p:nvPr/>
        </p:nvGraphicFramePr>
        <p:xfrm>
          <a:off x="1028700" y="2127623"/>
          <a:ext cx="16791254" cy="4007723"/>
        </p:xfrm>
        <a:graphic>
          <a:graphicData uri="http://schemas.openxmlformats.org/drawingml/2006/table">
            <a:tbl>
              <a:tblPr/>
              <a:tblGrid>
                <a:gridCol w="1903262">
                  <a:extLst>
                    <a:ext uri="{9D8B030D-6E8A-4147-A177-3AD203B41FA5}">
                      <a16:colId xmlns:a16="http://schemas.microsoft.com/office/drawing/2014/main" val="20000"/>
                    </a:ext>
                  </a:extLst>
                </a:gridCol>
                <a:gridCol w="2936848">
                  <a:extLst>
                    <a:ext uri="{9D8B030D-6E8A-4147-A177-3AD203B41FA5}">
                      <a16:colId xmlns:a16="http://schemas.microsoft.com/office/drawing/2014/main" val="20001"/>
                    </a:ext>
                  </a:extLst>
                </a:gridCol>
                <a:gridCol w="3110058">
                  <a:extLst>
                    <a:ext uri="{9D8B030D-6E8A-4147-A177-3AD203B41FA5}">
                      <a16:colId xmlns:a16="http://schemas.microsoft.com/office/drawing/2014/main" val="20002"/>
                    </a:ext>
                  </a:extLst>
                </a:gridCol>
                <a:gridCol w="3045710">
                  <a:extLst>
                    <a:ext uri="{9D8B030D-6E8A-4147-A177-3AD203B41FA5}">
                      <a16:colId xmlns:a16="http://schemas.microsoft.com/office/drawing/2014/main" val="20003"/>
                    </a:ext>
                  </a:extLst>
                </a:gridCol>
                <a:gridCol w="2897688">
                  <a:extLst>
                    <a:ext uri="{9D8B030D-6E8A-4147-A177-3AD203B41FA5}">
                      <a16:colId xmlns:a16="http://schemas.microsoft.com/office/drawing/2014/main" val="20004"/>
                    </a:ext>
                  </a:extLst>
                </a:gridCol>
                <a:gridCol w="2897688">
                  <a:extLst>
                    <a:ext uri="{9D8B030D-6E8A-4147-A177-3AD203B41FA5}">
                      <a16:colId xmlns:a16="http://schemas.microsoft.com/office/drawing/2014/main" val="20005"/>
                    </a:ext>
                  </a:extLst>
                </a:gridCol>
              </a:tblGrid>
              <a:tr h="786891">
                <a:tc>
                  <a:txBody>
                    <a:bodyPr/>
                    <a:lstStyle/>
                    <a:p>
                      <a:pPr algn="ctr">
                        <a:lnSpc>
                          <a:spcPts val="1679"/>
                        </a:lnSpc>
                        <a:defRPr/>
                      </a:pP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Support System</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Personalized</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Grading</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Used in lms</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tc>
                  <a:txBody>
                    <a:bodyPr/>
                    <a:lstStyle/>
                    <a:p>
                      <a:pPr algn="ctr">
                        <a:lnSpc>
                          <a:spcPts val="2659"/>
                        </a:lnSpc>
                        <a:defRPr/>
                      </a:pPr>
                      <a:r>
                        <a:rPr lang="en-US" sz="1899">
                          <a:solidFill>
                            <a:srgbClr val="000000"/>
                          </a:solidFill>
                          <a:latin typeface="Anantason"/>
                          <a:ea typeface="Anantason"/>
                          <a:cs typeface="Anantason"/>
                          <a:sym typeface="Anantason"/>
                        </a:rPr>
                        <a:t>Feedback</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6CE0A9"/>
                    </a:solidFill>
                  </a:tcPr>
                </a:tc>
                <a:extLst>
                  <a:ext uri="{0D108BD9-81ED-4DB2-BD59-A6C34878D82A}">
                    <a16:rowId xmlns:a16="http://schemas.microsoft.com/office/drawing/2014/main" val="10000"/>
                  </a:ext>
                </a:extLst>
              </a:tr>
              <a:tr h="659104">
                <a:tc>
                  <a:txBody>
                    <a:bodyPr/>
                    <a:lstStyle/>
                    <a:p>
                      <a:pPr algn="ctr">
                        <a:lnSpc>
                          <a:spcPts val="2099"/>
                        </a:lnSpc>
                        <a:defRPr/>
                      </a:pPr>
                      <a:r>
                        <a:rPr lang="en-US" sz="1499">
                          <a:solidFill>
                            <a:srgbClr val="000000"/>
                          </a:solidFill>
                          <a:latin typeface="Anantason"/>
                          <a:ea typeface="Anantason"/>
                          <a:cs typeface="Anantason"/>
                          <a:sym typeface="Anantason"/>
                        </a:rPr>
                        <a:t>[ 1]</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extLst>
                  <a:ext uri="{0D108BD9-81ED-4DB2-BD59-A6C34878D82A}">
                    <a16:rowId xmlns:a16="http://schemas.microsoft.com/office/drawing/2014/main" val="10001"/>
                  </a:ext>
                </a:extLst>
              </a:tr>
              <a:tr h="660833">
                <a:tc>
                  <a:txBody>
                    <a:bodyPr/>
                    <a:lstStyle/>
                    <a:p>
                      <a:pPr algn="ctr">
                        <a:lnSpc>
                          <a:spcPts val="2099"/>
                        </a:lnSpc>
                        <a:defRPr/>
                      </a:pPr>
                      <a:r>
                        <a:rPr lang="en-US" sz="1499">
                          <a:solidFill>
                            <a:srgbClr val="000000"/>
                          </a:solidFill>
                          <a:latin typeface="Anantason"/>
                          <a:ea typeface="Anantason"/>
                          <a:cs typeface="Anantason"/>
                          <a:sym typeface="Anantason"/>
                        </a:rPr>
                        <a:t>[2]</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tcPr>
                </a:tc>
                <a:tc>
                  <a:txBody>
                    <a:bodyPr/>
                    <a:lstStyle/>
                    <a:p>
                      <a:pPr algn="ctr">
                        <a:lnSpc>
                          <a:spcPts val="2099"/>
                        </a:lnSpc>
                        <a:defRPr/>
                      </a:pPr>
                      <a:r>
                        <a:rPr lang="en-US" sz="1499">
                          <a:solidFill>
                            <a:srgbClr val="000000"/>
                          </a:solidFill>
                          <a:latin typeface="Anantason Bold"/>
                          <a:ea typeface="Anantason Bold"/>
                          <a:cs typeface="Anantason Bold"/>
                          <a:sym typeface="Anantason Bold"/>
                        </a:rPr>
                        <a:t>✓</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2FF65"/>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59104">
                <a:tc>
                  <a:txBody>
                    <a:bodyPr/>
                    <a:lstStyle/>
                    <a:p>
                      <a:pPr algn="ctr">
                        <a:lnSpc>
                          <a:spcPts val="2099"/>
                        </a:lnSpc>
                        <a:defRPr/>
                      </a:pPr>
                      <a:r>
                        <a:rPr lang="en-US" sz="1499">
                          <a:solidFill>
                            <a:srgbClr val="000000"/>
                          </a:solidFill>
                          <a:latin typeface="Anantason"/>
                          <a:ea typeface="Anantason"/>
                          <a:cs typeface="Anantason"/>
                          <a:sym typeface="Anantason"/>
                        </a:rPr>
                        <a:t>[3]</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59104">
                <a:tc>
                  <a:txBody>
                    <a:bodyPr/>
                    <a:lstStyle/>
                    <a:p>
                      <a:pPr algn="ctr">
                        <a:lnSpc>
                          <a:spcPts val="2099"/>
                        </a:lnSpc>
                        <a:defRPr/>
                      </a:pPr>
                      <a:r>
                        <a:rPr lang="en-US" sz="1499">
                          <a:solidFill>
                            <a:srgbClr val="000000"/>
                          </a:solidFill>
                          <a:latin typeface="Anantason"/>
                          <a:ea typeface="Anantason"/>
                          <a:cs typeface="Anantason"/>
                          <a:sym typeface="Anantason"/>
                        </a:rPr>
                        <a:t>[4]</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tc>
                  <a:txBody>
                    <a:bodyPr/>
                    <a:lstStyle/>
                    <a:p>
                      <a:pPr algn="ctr">
                        <a:lnSpc>
                          <a:spcPts val="2099"/>
                        </a:lnSpc>
                        <a:defRPr/>
                      </a:pPr>
                      <a:r>
                        <a:rPr lang="en-US" sz="1499">
                          <a:solidFill>
                            <a:srgbClr val="000000"/>
                          </a:solidFill>
                          <a:latin typeface="Anantason"/>
                          <a:ea typeface="Anantason"/>
                          <a:cs typeface="Anantason"/>
                          <a:sym typeface="Anantason"/>
                        </a:rPr>
                        <a:t>X</a:t>
                      </a:r>
                      <a:endParaRPr lang="en-US" sz="1100"/>
                    </a:p>
                  </a:txBody>
                  <a:tcPr marL="114269" marR="114269" marT="114269" marB="114269" anchor="ctr">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4"/>
                  </a:ext>
                </a:extLst>
              </a:tr>
              <a:tr h="582686">
                <a:tc>
                  <a:txBody>
                    <a:bodyPr/>
                    <a:lstStyle/>
                    <a:p>
                      <a:pPr algn="ctr">
                        <a:lnSpc>
                          <a:spcPts val="2351"/>
                        </a:lnSpc>
                        <a:defRPr/>
                      </a:pPr>
                      <a:r>
                        <a:rPr lang="en-US" sz="1679">
                          <a:solidFill>
                            <a:srgbClr val="000000"/>
                          </a:solidFill>
                          <a:latin typeface="Muli"/>
                          <a:ea typeface="Muli"/>
                          <a:cs typeface="Muli"/>
                          <a:sym typeface="Muli"/>
                        </a:rPr>
                        <a:t>Our system</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tc>
                  <a:txBody>
                    <a:bodyPr/>
                    <a:lstStyle/>
                    <a:p>
                      <a:pPr algn="ctr">
                        <a:lnSpc>
                          <a:spcPts val="2351"/>
                        </a:lnSpc>
                        <a:defRPr/>
                      </a:pPr>
                      <a:r>
                        <a:rPr lang="en-US" sz="1679">
                          <a:solidFill>
                            <a:srgbClr val="000000"/>
                          </a:solidFill>
                          <a:latin typeface="Muli"/>
                          <a:ea typeface="Muli"/>
                          <a:cs typeface="Muli"/>
                          <a:sym typeface="Muli"/>
                        </a:rPr>
                        <a:t>✓</a:t>
                      </a:r>
                      <a:endParaRPr lang="en-US" sz="1100"/>
                    </a:p>
                  </a:txBody>
                  <a:tcPr marL="114269" marR="114269" marT="114269" marB="114269">
                    <a:lnL w="11427" cap="flat" cmpd="sng" algn="ctr">
                      <a:solidFill>
                        <a:srgbClr val="000000"/>
                      </a:solidFill>
                      <a:prstDash val="solid"/>
                      <a:round/>
                      <a:headEnd type="none" w="med" len="med"/>
                      <a:tailEnd type="none" w="med" len="med"/>
                    </a:lnL>
                    <a:lnR w="11427" cap="flat" cmpd="sng" algn="ctr">
                      <a:solidFill>
                        <a:srgbClr val="000000"/>
                      </a:solidFill>
                      <a:prstDash val="solid"/>
                      <a:round/>
                      <a:headEnd type="none" w="med" len="med"/>
                      <a:tailEnd type="none" w="med" len="med"/>
                    </a:lnR>
                    <a:lnT w="11427" cap="flat" cmpd="sng" algn="ctr">
                      <a:solidFill>
                        <a:srgbClr val="000000"/>
                      </a:solidFill>
                      <a:prstDash val="solid"/>
                      <a:round/>
                      <a:headEnd type="none" w="med" len="med"/>
                      <a:tailEnd type="none" w="med" len="med"/>
                    </a:lnT>
                    <a:lnB w="11427" cap="flat" cmpd="sng" algn="ctr">
                      <a:solidFill>
                        <a:srgbClr val="000000"/>
                      </a:solidFill>
                      <a:prstDash val="solid"/>
                      <a:round/>
                      <a:headEnd type="none" w="med" len="med"/>
                      <a:tailEnd type="none" w="med" len="med"/>
                    </a:lnB>
                    <a:solidFill>
                      <a:srgbClr val="DAB8FF"/>
                    </a:solidFill>
                  </a:tcPr>
                </a:tc>
                <a:extLst>
                  <a:ext uri="{0D108BD9-81ED-4DB2-BD59-A6C34878D82A}">
                    <a16:rowId xmlns:a16="http://schemas.microsoft.com/office/drawing/2014/main" val="10005"/>
                  </a:ext>
                </a:extLst>
              </a:tr>
            </a:tbl>
          </a:graphicData>
        </a:graphic>
      </p:graphicFrame>
      <p:sp>
        <p:nvSpPr>
          <p:cNvPr id="5" name="TextBox 5"/>
          <p:cNvSpPr txBox="1"/>
          <p:nvPr/>
        </p:nvSpPr>
        <p:spPr>
          <a:xfrm>
            <a:off x="1028700" y="666423"/>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Gap</a:t>
            </a:r>
          </a:p>
        </p:txBody>
      </p:sp>
      <p:sp>
        <p:nvSpPr>
          <p:cNvPr id="6" name="TextBox 6"/>
          <p:cNvSpPr txBox="1"/>
          <p:nvPr/>
        </p:nvSpPr>
        <p:spPr>
          <a:xfrm>
            <a:off x="1028700" y="7050580"/>
            <a:ext cx="10608350" cy="1544319"/>
          </a:xfrm>
          <a:prstGeom prst="rect">
            <a:avLst/>
          </a:prstGeom>
        </p:spPr>
        <p:txBody>
          <a:bodyPr lIns="0" tIns="0" rIns="0" bIns="0" rtlCol="0" anchor="t">
            <a:spAutoFit/>
          </a:bodyPr>
          <a:lstStyle/>
          <a:p>
            <a:pPr marL="474986" lvl="1" indent="-237493" algn="l">
              <a:lnSpc>
                <a:spcPts val="3080"/>
              </a:lnSpc>
              <a:buAutoNum type="arabicPeriod"/>
            </a:pPr>
            <a:r>
              <a:rPr lang="en-US" sz="2200">
                <a:solidFill>
                  <a:srgbClr val="000000"/>
                </a:solidFill>
                <a:latin typeface="Muli"/>
                <a:ea typeface="Muli"/>
                <a:cs typeface="Muli"/>
                <a:sym typeface="Muli"/>
              </a:rPr>
              <a:t>Personalized Quiz Maker: Novel feature for Alby learning management system.</a:t>
            </a:r>
          </a:p>
          <a:p>
            <a:pPr marL="474986" lvl="1" indent="-237493" algn="l">
              <a:lnSpc>
                <a:spcPts val="3080"/>
              </a:lnSpc>
              <a:buAutoNum type="arabicPeriod"/>
            </a:pPr>
            <a:r>
              <a:rPr lang="en-US" sz="2200">
                <a:solidFill>
                  <a:srgbClr val="000000"/>
                </a:solidFill>
                <a:latin typeface="Muli"/>
                <a:ea typeface="Muli"/>
                <a:cs typeface="Muli"/>
                <a:sym typeface="Muli"/>
              </a:rPr>
              <a:t>A Quiz Generator Extension inside CMS for Mathematics Learning.</a:t>
            </a:r>
          </a:p>
          <a:p>
            <a:pPr marL="474986" lvl="1" indent="-237493" algn="l">
              <a:lnSpc>
                <a:spcPts val="3080"/>
              </a:lnSpc>
              <a:buAutoNum type="arabicPeriod"/>
            </a:pPr>
            <a:r>
              <a:rPr lang="en-US" sz="2200">
                <a:solidFill>
                  <a:srgbClr val="000000"/>
                </a:solidFill>
                <a:latin typeface="Muli"/>
                <a:ea typeface="Muli"/>
                <a:cs typeface="Muli"/>
                <a:sym typeface="Muli"/>
              </a:rPr>
              <a:t>Automatic Quiz Generation System-Using Natural Language Processing.</a:t>
            </a:r>
          </a:p>
          <a:p>
            <a:pPr marL="474986" lvl="1" indent="-237493" algn="l">
              <a:lnSpc>
                <a:spcPts val="3080"/>
              </a:lnSpc>
              <a:buAutoNum type="arabicPeriod"/>
            </a:pPr>
            <a:r>
              <a:rPr lang="en-US" sz="2200">
                <a:solidFill>
                  <a:srgbClr val="000000"/>
                </a:solidFill>
                <a:latin typeface="Muli"/>
                <a:ea typeface="Muli"/>
                <a:cs typeface="Muli"/>
                <a:sym typeface="Muli"/>
              </a:rPr>
              <a:t>https://www.revisely.com/quiz-generator</a:t>
            </a:r>
          </a:p>
        </p:txBody>
      </p:sp>
      <p:grpSp>
        <p:nvGrpSpPr>
          <p:cNvPr id="7" name="Group 7"/>
          <p:cNvGrpSpPr/>
          <p:nvPr/>
        </p:nvGrpSpPr>
        <p:grpSpPr>
          <a:xfrm>
            <a:off x="0" y="9548232"/>
            <a:ext cx="10775833" cy="738768"/>
            <a:chOff x="0" y="0"/>
            <a:chExt cx="14367778" cy="985024"/>
          </a:xfrm>
        </p:grpSpPr>
        <p:sp>
          <p:nvSpPr>
            <p:cNvPr id="8" name="Freeform 8"/>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9" name="TextBox 9"/>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548232"/>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4"/>
            <a:stretch>
              <a:fillRect/>
            </a:stretch>
          </a:blipFill>
        </p:spPr>
      </p:sp>
      <p:sp>
        <p:nvSpPr>
          <p:cNvPr id="4" name="TextBox 4"/>
          <p:cNvSpPr txBox="1"/>
          <p:nvPr/>
        </p:nvSpPr>
        <p:spPr>
          <a:xfrm>
            <a:off x="1028700" y="666423"/>
            <a:ext cx="620776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Research Question</a:t>
            </a:r>
          </a:p>
        </p:txBody>
      </p:sp>
      <p:sp>
        <p:nvSpPr>
          <p:cNvPr id="5" name="TextBox 5"/>
          <p:cNvSpPr txBox="1"/>
          <p:nvPr/>
        </p:nvSpPr>
        <p:spPr>
          <a:xfrm>
            <a:off x="939640" y="2379685"/>
            <a:ext cx="16408719" cy="6274435"/>
          </a:xfrm>
          <a:prstGeom prst="rect">
            <a:avLst/>
          </a:prstGeom>
        </p:spPr>
        <p:txBody>
          <a:bodyPr lIns="0" tIns="0" rIns="0" bIns="0" rtlCol="0" anchor="t">
            <a:spAutoFit/>
          </a:bodyPr>
          <a:lstStyle/>
          <a:p>
            <a:pPr marL="690876" lvl="1" indent="-345438" algn="l">
              <a:lnSpc>
                <a:spcPts val="4159"/>
              </a:lnSpc>
              <a:buFont typeface="Arial"/>
              <a:buChar char="•"/>
            </a:pPr>
            <a:r>
              <a:rPr lang="en-US" sz="3199">
                <a:solidFill>
                  <a:srgbClr val="000000"/>
                </a:solidFill>
                <a:latin typeface="Muli"/>
                <a:ea typeface="Muli"/>
                <a:cs typeface="Muli"/>
                <a:sym typeface="Muli"/>
              </a:rPr>
              <a:t>How can adaptive quizzes and assignments be designed to best meet each student’s individual learning needs and pace?</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What types of assessment tools are most effective for aligning with personal learning goals and providing timely feedback?</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How can a support system be integrated into an LMS to monitor student progress and alert instructors when additional help is needed?</a:t>
            </a:r>
          </a:p>
          <a:p>
            <a:pPr algn="l">
              <a:lnSpc>
                <a:spcPts val="4159"/>
              </a:lnSpc>
            </a:pPr>
            <a:endParaRPr lang="en-US" sz="3199">
              <a:solidFill>
                <a:srgbClr val="000000"/>
              </a:solidFill>
              <a:latin typeface="Muli"/>
              <a:ea typeface="Muli"/>
              <a:cs typeface="Muli"/>
              <a:sym typeface="Muli"/>
            </a:endParaRPr>
          </a:p>
          <a:p>
            <a:pPr marL="690876" lvl="1" indent="-345438" algn="l">
              <a:lnSpc>
                <a:spcPts val="4159"/>
              </a:lnSpc>
              <a:buFont typeface="Arial"/>
              <a:buChar char="•"/>
            </a:pPr>
            <a:r>
              <a:rPr lang="en-US" sz="3199">
                <a:solidFill>
                  <a:srgbClr val="000000"/>
                </a:solidFill>
                <a:latin typeface="Muli"/>
                <a:ea typeface="Muli"/>
                <a:cs typeface="Muli"/>
                <a:sym typeface="Muli"/>
              </a:rPr>
              <a:t>How does feedback and proactive support influence student learning outcomes and performance?</a:t>
            </a:r>
          </a:p>
          <a:p>
            <a:pPr algn="l">
              <a:lnSpc>
                <a:spcPts val="4159"/>
              </a:lnSpc>
            </a:pPr>
            <a:endParaRPr lang="en-US" sz="3199">
              <a:solidFill>
                <a:srgbClr val="000000"/>
              </a:solidFill>
              <a:latin typeface="Muli"/>
              <a:ea typeface="Muli"/>
              <a:cs typeface="Muli"/>
              <a:sym typeface="Muli"/>
            </a:endParaRPr>
          </a:p>
        </p:txBody>
      </p:sp>
      <p:grpSp>
        <p:nvGrpSpPr>
          <p:cNvPr id="6" name="Group 6"/>
          <p:cNvGrpSpPr/>
          <p:nvPr/>
        </p:nvGrpSpPr>
        <p:grpSpPr>
          <a:xfrm>
            <a:off x="0" y="9548232"/>
            <a:ext cx="10775833" cy="738768"/>
            <a:chOff x="0" y="0"/>
            <a:chExt cx="14367778" cy="985024"/>
          </a:xfrm>
        </p:grpSpPr>
        <p:sp>
          <p:nvSpPr>
            <p:cNvPr id="7" name="Freeform 7"/>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8" name="TextBox 8"/>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706" b="-34404"/>
            </a:stretch>
          </a:blipFill>
        </p:spPr>
      </p:sp>
      <p:sp>
        <p:nvSpPr>
          <p:cNvPr id="3" name="Freeform 3"/>
          <p:cNvSpPr/>
          <p:nvPr/>
        </p:nvSpPr>
        <p:spPr>
          <a:xfrm rot="4114219">
            <a:off x="-2718912" y="980478"/>
            <a:ext cx="10859478" cy="10330078"/>
          </a:xfrm>
          <a:custGeom>
            <a:avLst/>
            <a:gdLst/>
            <a:ahLst/>
            <a:cxnLst/>
            <a:rect l="l" t="t" r="r" b="b"/>
            <a:pathLst>
              <a:path w="10859478" h="10330078">
                <a:moveTo>
                  <a:pt x="0" y="0"/>
                </a:moveTo>
                <a:lnTo>
                  <a:pt x="10859477" y="0"/>
                </a:lnTo>
                <a:lnTo>
                  <a:pt x="10859477" y="10330078"/>
                </a:lnTo>
                <a:lnTo>
                  <a:pt x="0" y="10330078"/>
                </a:lnTo>
                <a:lnTo>
                  <a:pt x="0" y="0"/>
                </a:lnTo>
                <a:close/>
              </a:path>
            </a:pathLst>
          </a:custGeom>
          <a:blipFill>
            <a:blip r:embed="rId3">
              <a:alphaModFix amt="31000"/>
            </a:blip>
            <a:stretch>
              <a:fillRect/>
            </a:stretch>
          </a:blipFill>
        </p:spPr>
      </p:sp>
      <p:grpSp>
        <p:nvGrpSpPr>
          <p:cNvPr id="4" name="Group 4"/>
          <p:cNvGrpSpPr/>
          <p:nvPr/>
        </p:nvGrpSpPr>
        <p:grpSpPr>
          <a:xfrm>
            <a:off x="0" y="9258300"/>
            <a:ext cx="6456428" cy="738768"/>
            <a:chOff x="0" y="0"/>
            <a:chExt cx="8608570" cy="985024"/>
          </a:xfrm>
        </p:grpSpPr>
        <p:sp>
          <p:nvSpPr>
            <p:cNvPr id="5" name="Freeform 5"/>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6" name="TextBox 6"/>
            <p:cNvSpPr txBox="1"/>
            <p:nvPr/>
          </p:nvSpPr>
          <p:spPr>
            <a:xfrm>
              <a:off x="5510112" y="473462"/>
              <a:ext cx="3098458"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 2024-25J-112</a:t>
              </a:r>
            </a:p>
          </p:txBody>
        </p:sp>
      </p:grpSp>
      <p:sp>
        <p:nvSpPr>
          <p:cNvPr id="7" name="TextBox 7"/>
          <p:cNvSpPr txBox="1"/>
          <p:nvPr/>
        </p:nvSpPr>
        <p:spPr>
          <a:xfrm>
            <a:off x="874173" y="733343"/>
            <a:ext cx="8373147"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OBJECTIVES​</a:t>
            </a:r>
          </a:p>
        </p:txBody>
      </p:sp>
      <p:grpSp>
        <p:nvGrpSpPr>
          <p:cNvPr id="8" name="Group 8"/>
          <p:cNvGrpSpPr/>
          <p:nvPr/>
        </p:nvGrpSpPr>
        <p:grpSpPr>
          <a:xfrm>
            <a:off x="874173" y="2200193"/>
            <a:ext cx="16539654" cy="940346"/>
            <a:chOff x="0" y="0"/>
            <a:chExt cx="4356123" cy="247663"/>
          </a:xfrm>
        </p:grpSpPr>
        <p:sp>
          <p:nvSpPr>
            <p:cNvPr id="9" name="Freeform 9"/>
            <p:cNvSpPr/>
            <p:nvPr/>
          </p:nvSpPr>
          <p:spPr>
            <a:xfrm>
              <a:off x="0" y="0"/>
              <a:ext cx="4356123" cy="247663"/>
            </a:xfrm>
            <a:custGeom>
              <a:avLst/>
              <a:gdLst/>
              <a:ahLst/>
              <a:cxnLst/>
              <a:rect l="l" t="t" r="r" b="b"/>
              <a:pathLst>
                <a:path w="4356123" h="247663">
                  <a:moveTo>
                    <a:pt x="14042" y="0"/>
                  </a:moveTo>
                  <a:lnTo>
                    <a:pt x="4342080" y="0"/>
                  </a:lnTo>
                  <a:cubicBezTo>
                    <a:pt x="4349836" y="0"/>
                    <a:pt x="4356123" y="6287"/>
                    <a:pt x="4356123" y="14042"/>
                  </a:cubicBezTo>
                  <a:lnTo>
                    <a:pt x="4356123" y="233621"/>
                  </a:lnTo>
                  <a:cubicBezTo>
                    <a:pt x="4356123" y="241376"/>
                    <a:pt x="4349836" y="247663"/>
                    <a:pt x="4342080" y="247663"/>
                  </a:cubicBezTo>
                  <a:lnTo>
                    <a:pt x="14042" y="247663"/>
                  </a:lnTo>
                  <a:cubicBezTo>
                    <a:pt x="6287" y="247663"/>
                    <a:pt x="0" y="241376"/>
                    <a:pt x="0" y="233621"/>
                  </a:cubicBezTo>
                  <a:lnTo>
                    <a:pt x="0" y="14042"/>
                  </a:lnTo>
                  <a:cubicBezTo>
                    <a:pt x="0" y="6287"/>
                    <a:pt x="6287" y="0"/>
                    <a:pt x="14042" y="0"/>
                  </a:cubicBezTo>
                  <a:close/>
                </a:path>
              </a:pathLst>
            </a:custGeom>
            <a:solidFill>
              <a:srgbClr val="FFFFFF"/>
            </a:solidFill>
          </p:spPr>
        </p:sp>
        <p:sp>
          <p:nvSpPr>
            <p:cNvPr id="10" name="TextBox 10"/>
            <p:cNvSpPr txBox="1"/>
            <p:nvPr/>
          </p:nvSpPr>
          <p:spPr>
            <a:xfrm>
              <a:off x="0" y="-28575"/>
              <a:ext cx="4356123" cy="276238"/>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874173" y="3356502"/>
            <a:ext cx="16539654" cy="940346"/>
            <a:chOff x="0" y="0"/>
            <a:chExt cx="4356123" cy="247663"/>
          </a:xfrm>
        </p:grpSpPr>
        <p:sp>
          <p:nvSpPr>
            <p:cNvPr id="12" name="Freeform 12"/>
            <p:cNvSpPr/>
            <p:nvPr/>
          </p:nvSpPr>
          <p:spPr>
            <a:xfrm>
              <a:off x="0" y="0"/>
              <a:ext cx="4356123" cy="247663"/>
            </a:xfrm>
            <a:custGeom>
              <a:avLst/>
              <a:gdLst/>
              <a:ahLst/>
              <a:cxnLst/>
              <a:rect l="l" t="t" r="r" b="b"/>
              <a:pathLst>
                <a:path w="4356123" h="247663">
                  <a:moveTo>
                    <a:pt x="14042" y="0"/>
                  </a:moveTo>
                  <a:lnTo>
                    <a:pt x="4342080" y="0"/>
                  </a:lnTo>
                  <a:cubicBezTo>
                    <a:pt x="4349836" y="0"/>
                    <a:pt x="4356123" y="6287"/>
                    <a:pt x="4356123" y="14042"/>
                  </a:cubicBezTo>
                  <a:lnTo>
                    <a:pt x="4356123" y="233621"/>
                  </a:lnTo>
                  <a:cubicBezTo>
                    <a:pt x="4356123" y="241376"/>
                    <a:pt x="4349836" y="247663"/>
                    <a:pt x="4342080" y="247663"/>
                  </a:cubicBezTo>
                  <a:lnTo>
                    <a:pt x="14042" y="247663"/>
                  </a:lnTo>
                  <a:cubicBezTo>
                    <a:pt x="6287" y="247663"/>
                    <a:pt x="0" y="241376"/>
                    <a:pt x="0" y="233621"/>
                  </a:cubicBezTo>
                  <a:lnTo>
                    <a:pt x="0" y="14042"/>
                  </a:lnTo>
                  <a:cubicBezTo>
                    <a:pt x="0" y="6287"/>
                    <a:pt x="6287" y="0"/>
                    <a:pt x="14042" y="0"/>
                  </a:cubicBezTo>
                  <a:close/>
                </a:path>
              </a:pathLst>
            </a:custGeom>
            <a:solidFill>
              <a:srgbClr val="FFFFFF"/>
            </a:solidFill>
          </p:spPr>
        </p:sp>
        <p:sp>
          <p:nvSpPr>
            <p:cNvPr id="13" name="TextBox 13"/>
            <p:cNvSpPr txBox="1"/>
            <p:nvPr/>
          </p:nvSpPr>
          <p:spPr>
            <a:xfrm>
              <a:off x="0" y="-28575"/>
              <a:ext cx="4356123" cy="276238"/>
            </a:xfrm>
            <a:prstGeom prst="rect">
              <a:avLst/>
            </a:prstGeom>
          </p:spPr>
          <p:txBody>
            <a:bodyPr lIns="50800" tIns="50800" rIns="50800" bIns="50800" rtlCol="0" anchor="ctr"/>
            <a:lstStyle/>
            <a:p>
              <a:pPr algn="ctr">
                <a:lnSpc>
                  <a:spcPts val="2100"/>
                </a:lnSpc>
              </a:pPr>
              <a:endParaRPr/>
            </a:p>
          </p:txBody>
        </p:sp>
      </p:grpSp>
      <p:grpSp>
        <p:nvGrpSpPr>
          <p:cNvPr id="14" name="Group 14"/>
          <p:cNvGrpSpPr/>
          <p:nvPr/>
        </p:nvGrpSpPr>
        <p:grpSpPr>
          <a:xfrm>
            <a:off x="874173" y="4515923"/>
            <a:ext cx="16539654" cy="940346"/>
            <a:chOff x="0" y="0"/>
            <a:chExt cx="4356123" cy="247663"/>
          </a:xfrm>
        </p:grpSpPr>
        <p:sp>
          <p:nvSpPr>
            <p:cNvPr id="15" name="Freeform 15"/>
            <p:cNvSpPr/>
            <p:nvPr/>
          </p:nvSpPr>
          <p:spPr>
            <a:xfrm>
              <a:off x="0" y="0"/>
              <a:ext cx="4356123" cy="247663"/>
            </a:xfrm>
            <a:custGeom>
              <a:avLst/>
              <a:gdLst/>
              <a:ahLst/>
              <a:cxnLst/>
              <a:rect l="l" t="t" r="r" b="b"/>
              <a:pathLst>
                <a:path w="4356123" h="247663">
                  <a:moveTo>
                    <a:pt x="14042" y="0"/>
                  </a:moveTo>
                  <a:lnTo>
                    <a:pt x="4342080" y="0"/>
                  </a:lnTo>
                  <a:cubicBezTo>
                    <a:pt x="4349836" y="0"/>
                    <a:pt x="4356123" y="6287"/>
                    <a:pt x="4356123" y="14042"/>
                  </a:cubicBezTo>
                  <a:lnTo>
                    <a:pt x="4356123" y="233621"/>
                  </a:lnTo>
                  <a:cubicBezTo>
                    <a:pt x="4356123" y="241376"/>
                    <a:pt x="4349836" y="247663"/>
                    <a:pt x="4342080" y="247663"/>
                  </a:cubicBezTo>
                  <a:lnTo>
                    <a:pt x="14042" y="247663"/>
                  </a:lnTo>
                  <a:cubicBezTo>
                    <a:pt x="6287" y="247663"/>
                    <a:pt x="0" y="241376"/>
                    <a:pt x="0" y="233621"/>
                  </a:cubicBezTo>
                  <a:lnTo>
                    <a:pt x="0" y="14042"/>
                  </a:lnTo>
                  <a:cubicBezTo>
                    <a:pt x="0" y="6287"/>
                    <a:pt x="6287" y="0"/>
                    <a:pt x="14042" y="0"/>
                  </a:cubicBezTo>
                  <a:close/>
                </a:path>
              </a:pathLst>
            </a:custGeom>
            <a:solidFill>
              <a:srgbClr val="FFFFFF"/>
            </a:solidFill>
          </p:spPr>
        </p:sp>
        <p:sp>
          <p:nvSpPr>
            <p:cNvPr id="16" name="TextBox 16"/>
            <p:cNvSpPr txBox="1"/>
            <p:nvPr/>
          </p:nvSpPr>
          <p:spPr>
            <a:xfrm>
              <a:off x="0" y="-28575"/>
              <a:ext cx="4356123" cy="276238"/>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874173" y="5675344"/>
            <a:ext cx="16539654" cy="940346"/>
            <a:chOff x="0" y="0"/>
            <a:chExt cx="4356123" cy="247663"/>
          </a:xfrm>
        </p:grpSpPr>
        <p:sp>
          <p:nvSpPr>
            <p:cNvPr id="18" name="Freeform 18"/>
            <p:cNvSpPr/>
            <p:nvPr/>
          </p:nvSpPr>
          <p:spPr>
            <a:xfrm>
              <a:off x="0" y="0"/>
              <a:ext cx="4356123" cy="247663"/>
            </a:xfrm>
            <a:custGeom>
              <a:avLst/>
              <a:gdLst/>
              <a:ahLst/>
              <a:cxnLst/>
              <a:rect l="l" t="t" r="r" b="b"/>
              <a:pathLst>
                <a:path w="4356123" h="247663">
                  <a:moveTo>
                    <a:pt x="14042" y="0"/>
                  </a:moveTo>
                  <a:lnTo>
                    <a:pt x="4342080" y="0"/>
                  </a:lnTo>
                  <a:cubicBezTo>
                    <a:pt x="4349836" y="0"/>
                    <a:pt x="4356123" y="6287"/>
                    <a:pt x="4356123" y="14042"/>
                  </a:cubicBezTo>
                  <a:lnTo>
                    <a:pt x="4356123" y="233621"/>
                  </a:lnTo>
                  <a:cubicBezTo>
                    <a:pt x="4356123" y="241376"/>
                    <a:pt x="4349836" y="247663"/>
                    <a:pt x="4342080" y="247663"/>
                  </a:cubicBezTo>
                  <a:lnTo>
                    <a:pt x="14042" y="247663"/>
                  </a:lnTo>
                  <a:cubicBezTo>
                    <a:pt x="6287" y="247663"/>
                    <a:pt x="0" y="241376"/>
                    <a:pt x="0" y="233621"/>
                  </a:cubicBezTo>
                  <a:lnTo>
                    <a:pt x="0" y="14042"/>
                  </a:lnTo>
                  <a:cubicBezTo>
                    <a:pt x="0" y="6287"/>
                    <a:pt x="6287" y="0"/>
                    <a:pt x="14042" y="0"/>
                  </a:cubicBezTo>
                  <a:close/>
                </a:path>
              </a:pathLst>
            </a:custGeom>
            <a:solidFill>
              <a:srgbClr val="FFFFFF"/>
            </a:solidFill>
          </p:spPr>
        </p:sp>
        <p:sp>
          <p:nvSpPr>
            <p:cNvPr id="19" name="TextBox 19"/>
            <p:cNvSpPr txBox="1"/>
            <p:nvPr/>
          </p:nvSpPr>
          <p:spPr>
            <a:xfrm>
              <a:off x="0" y="-28575"/>
              <a:ext cx="4356123" cy="276238"/>
            </a:xfrm>
            <a:prstGeom prst="rect">
              <a:avLst/>
            </a:prstGeom>
          </p:spPr>
          <p:txBody>
            <a:bodyPr lIns="50800" tIns="50800" rIns="50800" bIns="50800" rtlCol="0" anchor="ctr"/>
            <a:lstStyle/>
            <a:p>
              <a:pPr algn="ctr">
                <a:lnSpc>
                  <a:spcPts val="2100"/>
                </a:lnSpc>
              </a:pPr>
              <a:endParaRPr/>
            </a:p>
          </p:txBody>
        </p:sp>
      </p:grpSp>
      <p:grpSp>
        <p:nvGrpSpPr>
          <p:cNvPr id="20" name="Group 20"/>
          <p:cNvGrpSpPr/>
          <p:nvPr/>
        </p:nvGrpSpPr>
        <p:grpSpPr>
          <a:xfrm>
            <a:off x="874173" y="6834765"/>
            <a:ext cx="16539654" cy="940346"/>
            <a:chOff x="0" y="0"/>
            <a:chExt cx="4356123" cy="247663"/>
          </a:xfrm>
        </p:grpSpPr>
        <p:sp>
          <p:nvSpPr>
            <p:cNvPr id="21" name="Freeform 21"/>
            <p:cNvSpPr/>
            <p:nvPr/>
          </p:nvSpPr>
          <p:spPr>
            <a:xfrm>
              <a:off x="0" y="0"/>
              <a:ext cx="4356123" cy="247663"/>
            </a:xfrm>
            <a:custGeom>
              <a:avLst/>
              <a:gdLst/>
              <a:ahLst/>
              <a:cxnLst/>
              <a:rect l="l" t="t" r="r" b="b"/>
              <a:pathLst>
                <a:path w="4356123" h="247663">
                  <a:moveTo>
                    <a:pt x="14042" y="0"/>
                  </a:moveTo>
                  <a:lnTo>
                    <a:pt x="4342080" y="0"/>
                  </a:lnTo>
                  <a:cubicBezTo>
                    <a:pt x="4349836" y="0"/>
                    <a:pt x="4356123" y="6287"/>
                    <a:pt x="4356123" y="14042"/>
                  </a:cubicBezTo>
                  <a:lnTo>
                    <a:pt x="4356123" y="233621"/>
                  </a:lnTo>
                  <a:cubicBezTo>
                    <a:pt x="4356123" y="241376"/>
                    <a:pt x="4349836" y="247663"/>
                    <a:pt x="4342080" y="247663"/>
                  </a:cubicBezTo>
                  <a:lnTo>
                    <a:pt x="14042" y="247663"/>
                  </a:lnTo>
                  <a:cubicBezTo>
                    <a:pt x="6287" y="247663"/>
                    <a:pt x="0" y="241376"/>
                    <a:pt x="0" y="233621"/>
                  </a:cubicBezTo>
                  <a:lnTo>
                    <a:pt x="0" y="14042"/>
                  </a:lnTo>
                  <a:cubicBezTo>
                    <a:pt x="0" y="6287"/>
                    <a:pt x="6287" y="0"/>
                    <a:pt x="14042" y="0"/>
                  </a:cubicBezTo>
                  <a:close/>
                </a:path>
              </a:pathLst>
            </a:custGeom>
            <a:solidFill>
              <a:srgbClr val="FFFFFF"/>
            </a:solidFill>
          </p:spPr>
        </p:sp>
        <p:sp>
          <p:nvSpPr>
            <p:cNvPr id="22" name="TextBox 22"/>
            <p:cNvSpPr txBox="1"/>
            <p:nvPr/>
          </p:nvSpPr>
          <p:spPr>
            <a:xfrm>
              <a:off x="0" y="-28575"/>
              <a:ext cx="4356123" cy="276238"/>
            </a:xfrm>
            <a:prstGeom prst="rect">
              <a:avLst/>
            </a:prstGeom>
          </p:spPr>
          <p:txBody>
            <a:bodyPr lIns="50800" tIns="50800" rIns="50800" bIns="50800" rtlCol="0" anchor="ctr"/>
            <a:lstStyle/>
            <a:p>
              <a:pPr algn="ctr">
                <a:lnSpc>
                  <a:spcPts val="2100"/>
                </a:lnSpc>
              </a:pPr>
              <a:endParaRPr/>
            </a:p>
          </p:txBody>
        </p:sp>
      </p:grpSp>
      <p:grpSp>
        <p:nvGrpSpPr>
          <p:cNvPr id="23" name="Group 23"/>
          <p:cNvGrpSpPr/>
          <p:nvPr/>
        </p:nvGrpSpPr>
        <p:grpSpPr>
          <a:xfrm>
            <a:off x="874173" y="7994186"/>
            <a:ext cx="16539654" cy="940346"/>
            <a:chOff x="0" y="0"/>
            <a:chExt cx="4356123" cy="247663"/>
          </a:xfrm>
        </p:grpSpPr>
        <p:sp>
          <p:nvSpPr>
            <p:cNvPr id="24" name="Freeform 24"/>
            <p:cNvSpPr/>
            <p:nvPr/>
          </p:nvSpPr>
          <p:spPr>
            <a:xfrm>
              <a:off x="0" y="0"/>
              <a:ext cx="4356123" cy="247663"/>
            </a:xfrm>
            <a:custGeom>
              <a:avLst/>
              <a:gdLst/>
              <a:ahLst/>
              <a:cxnLst/>
              <a:rect l="l" t="t" r="r" b="b"/>
              <a:pathLst>
                <a:path w="4356123" h="247663">
                  <a:moveTo>
                    <a:pt x="14042" y="0"/>
                  </a:moveTo>
                  <a:lnTo>
                    <a:pt x="4342080" y="0"/>
                  </a:lnTo>
                  <a:cubicBezTo>
                    <a:pt x="4349836" y="0"/>
                    <a:pt x="4356123" y="6287"/>
                    <a:pt x="4356123" y="14042"/>
                  </a:cubicBezTo>
                  <a:lnTo>
                    <a:pt x="4356123" y="233621"/>
                  </a:lnTo>
                  <a:cubicBezTo>
                    <a:pt x="4356123" y="241376"/>
                    <a:pt x="4349836" y="247663"/>
                    <a:pt x="4342080" y="247663"/>
                  </a:cubicBezTo>
                  <a:lnTo>
                    <a:pt x="14042" y="247663"/>
                  </a:lnTo>
                  <a:cubicBezTo>
                    <a:pt x="6287" y="247663"/>
                    <a:pt x="0" y="241376"/>
                    <a:pt x="0" y="233621"/>
                  </a:cubicBezTo>
                  <a:lnTo>
                    <a:pt x="0" y="14042"/>
                  </a:lnTo>
                  <a:cubicBezTo>
                    <a:pt x="0" y="6287"/>
                    <a:pt x="6287" y="0"/>
                    <a:pt x="14042" y="0"/>
                  </a:cubicBezTo>
                  <a:close/>
                </a:path>
              </a:pathLst>
            </a:custGeom>
            <a:solidFill>
              <a:srgbClr val="FFFFFF"/>
            </a:solidFill>
          </p:spPr>
        </p:sp>
        <p:sp>
          <p:nvSpPr>
            <p:cNvPr id="25" name="TextBox 25"/>
            <p:cNvSpPr txBox="1"/>
            <p:nvPr/>
          </p:nvSpPr>
          <p:spPr>
            <a:xfrm>
              <a:off x="0" y="-28575"/>
              <a:ext cx="4356123" cy="276238"/>
            </a:xfrm>
            <a:prstGeom prst="rect">
              <a:avLst/>
            </a:prstGeom>
          </p:spPr>
          <p:txBody>
            <a:bodyPr lIns="50800" tIns="50800" rIns="50800" bIns="50800" rtlCol="0" anchor="ctr"/>
            <a:lstStyle/>
            <a:p>
              <a:pPr algn="ctr">
                <a:lnSpc>
                  <a:spcPts val="2100"/>
                </a:lnSpc>
              </a:pPr>
              <a:endParaRPr/>
            </a:p>
          </p:txBody>
        </p:sp>
      </p:grpSp>
      <p:sp>
        <p:nvSpPr>
          <p:cNvPr id="26" name="TextBox 26"/>
          <p:cNvSpPr txBox="1"/>
          <p:nvPr/>
        </p:nvSpPr>
        <p:spPr>
          <a:xfrm>
            <a:off x="1438702" y="2381777"/>
            <a:ext cx="14497521" cy="555625"/>
          </a:xfrm>
          <a:prstGeom prst="rect">
            <a:avLst/>
          </a:prstGeom>
        </p:spPr>
        <p:txBody>
          <a:bodyPr lIns="0" tIns="0" rIns="0" bIns="0" rtlCol="0" anchor="t">
            <a:spAutoFit/>
          </a:bodyPr>
          <a:lstStyle/>
          <a:p>
            <a:pPr algn="l">
              <a:lnSpc>
                <a:spcPts val="4549"/>
              </a:lnSpc>
            </a:pPr>
            <a:r>
              <a:rPr lang="en-US" sz="3499">
                <a:solidFill>
                  <a:srgbClr val="000000"/>
                </a:solidFill>
                <a:latin typeface="Muli"/>
                <a:ea typeface="Muli"/>
                <a:cs typeface="Muli"/>
                <a:sym typeface="Muli"/>
              </a:rPr>
              <a:t>Enhance Student Engagement​</a:t>
            </a:r>
          </a:p>
        </p:txBody>
      </p:sp>
      <p:sp>
        <p:nvSpPr>
          <p:cNvPr id="27" name="TextBox 27"/>
          <p:cNvSpPr txBox="1"/>
          <p:nvPr/>
        </p:nvSpPr>
        <p:spPr>
          <a:xfrm>
            <a:off x="1438702" y="3531673"/>
            <a:ext cx="14497521" cy="555625"/>
          </a:xfrm>
          <a:prstGeom prst="rect">
            <a:avLst/>
          </a:prstGeom>
        </p:spPr>
        <p:txBody>
          <a:bodyPr lIns="0" tIns="0" rIns="0" bIns="0" rtlCol="0" anchor="t">
            <a:spAutoFit/>
          </a:bodyPr>
          <a:lstStyle/>
          <a:p>
            <a:pPr algn="l">
              <a:lnSpc>
                <a:spcPts val="4549"/>
              </a:lnSpc>
            </a:pPr>
            <a:r>
              <a:rPr lang="en-US" sz="3499">
                <a:solidFill>
                  <a:srgbClr val="000000"/>
                </a:solidFill>
                <a:latin typeface="Muli"/>
                <a:ea typeface="Muli"/>
                <a:cs typeface="Muli"/>
                <a:sym typeface="Muli"/>
              </a:rPr>
              <a:t>Personalize Learning Experiences​</a:t>
            </a:r>
          </a:p>
        </p:txBody>
      </p:sp>
      <p:sp>
        <p:nvSpPr>
          <p:cNvPr id="28" name="TextBox 28"/>
          <p:cNvSpPr txBox="1"/>
          <p:nvPr/>
        </p:nvSpPr>
        <p:spPr>
          <a:xfrm>
            <a:off x="1438702" y="4687373"/>
            <a:ext cx="14497521" cy="555625"/>
          </a:xfrm>
          <a:prstGeom prst="rect">
            <a:avLst/>
          </a:prstGeom>
        </p:spPr>
        <p:txBody>
          <a:bodyPr lIns="0" tIns="0" rIns="0" bIns="0" rtlCol="0" anchor="t">
            <a:spAutoFit/>
          </a:bodyPr>
          <a:lstStyle/>
          <a:p>
            <a:pPr algn="l">
              <a:lnSpc>
                <a:spcPts val="4549"/>
              </a:lnSpc>
            </a:pPr>
            <a:r>
              <a:rPr lang="en-US" sz="3499">
                <a:solidFill>
                  <a:srgbClr val="000000"/>
                </a:solidFill>
                <a:latin typeface="Muli"/>
                <a:ea typeface="Muli"/>
                <a:cs typeface="Muli"/>
                <a:sym typeface="Muli"/>
              </a:rPr>
              <a:t>Improve Communication Features​</a:t>
            </a:r>
          </a:p>
        </p:txBody>
      </p:sp>
      <p:sp>
        <p:nvSpPr>
          <p:cNvPr id="29" name="TextBox 29"/>
          <p:cNvSpPr txBox="1"/>
          <p:nvPr/>
        </p:nvSpPr>
        <p:spPr>
          <a:xfrm>
            <a:off x="1438702" y="5853417"/>
            <a:ext cx="14497521" cy="555625"/>
          </a:xfrm>
          <a:prstGeom prst="rect">
            <a:avLst/>
          </a:prstGeom>
        </p:spPr>
        <p:txBody>
          <a:bodyPr lIns="0" tIns="0" rIns="0" bIns="0" rtlCol="0" anchor="t">
            <a:spAutoFit/>
          </a:bodyPr>
          <a:lstStyle/>
          <a:p>
            <a:pPr algn="l">
              <a:lnSpc>
                <a:spcPts val="4549"/>
              </a:lnSpc>
            </a:pPr>
            <a:r>
              <a:rPr lang="en-US" sz="3499">
                <a:solidFill>
                  <a:srgbClr val="000000"/>
                </a:solidFill>
                <a:latin typeface="Muli"/>
                <a:ea typeface="Muli"/>
                <a:cs typeface="Muli"/>
                <a:sym typeface="Muli"/>
              </a:rPr>
              <a:t>Shift to Learner-Centric Approach​</a:t>
            </a:r>
          </a:p>
        </p:txBody>
      </p:sp>
      <p:sp>
        <p:nvSpPr>
          <p:cNvPr id="30" name="TextBox 30"/>
          <p:cNvSpPr txBox="1"/>
          <p:nvPr/>
        </p:nvSpPr>
        <p:spPr>
          <a:xfrm>
            <a:off x="1438702" y="7015740"/>
            <a:ext cx="14497521" cy="555625"/>
          </a:xfrm>
          <a:prstGeom prst="rect">
            <a:avLst/>
          </a:prstGeom>
        </p:spPr>
        <p:txBody>
          <a:bodyPr lIns="0" tIns="0" rIns="0" bIns="0" rtlCol="0" anchor="t">
            <a:spAutoFit/>
          </a:bodyPr>
          <a:lstStyle/>
          <a:p>
            <a:pPr algn="l">
              <a:lnSpc>
                <a:spcPts val="4549"/>
              </a:lnSpc>
            </a:pPr>
            <a:r>
              <a:rPr lang="en-US" sz="3499">
                <a:solidFill>
                  <a:srgbClr val="000000"/>
                </a:solidFill>
                <a:latin typeface="Muli"/>
                <a:ea typeface="Muli"/>
                <a:cs typeface="Muli"/>
                <a:sym typeface="Muli"/>
              </a:rPr>
              <a:t>Utilize Interactive, Adaptive Content​</a:t>
            </a:r>
          </a:p>
        </p:txBody>
      </p:sp>
      <p:sp>
        <p:nvSpPr>
          <p:cNvPr id="31" name="TextBox 31"/>
          <p:cNvSpPr txBox="1"/>
          <p:nvPr/>
        </p:nvSpPr>
        <p:spPr>
          <a:xfrm>
            <a:off x="1438702" y="8167223"/>
            <a:ext cx="14497521" cy="555625"/>
          </a:xfrm>
          <a:prstGeom prst="rect">
            <a:avLst/>
          </a:prstGeom>
        </p:spPr>
        <p:txBody>
          <a:bodyPr lIns="0" tIns="0" rIns="0" bIns="0" rtlCol="0" anchor="t">
            <a:spAutoFit/>
          </a:bodyPr>
          <a:lstStyle/>
          <a:p>
            <a:pPr algn="l">
              <a:lnSpc>
                <a:spcPts val="4549"/>
              </a:lnSpc>
            </a:pPr>
            <a:r>
              <a:rPr lang="en-US" sz="3499">
                <a:solidFill>
                  <a:srgbClr val="000000"/>
                </a:solidFill>
                <a:latin typeface="Muli"/>
                <a:ea typeface="Muli"/>
                <a:cs typeface="Muli"/>
                <a:sym typeface="Muli"/>
              </a:rPr>
              <a:t>Create Supportive Educational Environment​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548232"/>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4"/>
            <a:stretch>
              <a:fillRect/>
            </a:stretch>
          </a:blipFill>
        </p:spPr>
      </p:sp>
      <p:sp>
        <p:nvSpPr>
          <p:cNvPr id="4" name="TextBox 4"/>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Main and Sub Objectives</a:t>
            </a:r>
          </a:p>
        </p:txBody>
      </p:sp>
      <p:sp>
        <p:nvSpPr>
          <p:cNvPr id="5" name="TextBox 5"/>
          <p:cNvSpPr txBox="1"/>
          <p:nvPr/>
        </p:nvSpPr>
        <p:spPr>
          <a:xfrm>
            <a:off x="1028700" y="2251644"/>
            <a:ext cx="15766470" cy="5968620"/>
          </a:xfrm>
          <a:prstGeom prst="rect">
            <a:avLst/>
          </a:prstGeom>
        </p:spPr>
        <p:txBody>
          <a:bodyPr lIns="0" tIns="0" rIns="0" bIns="0" rtlCol="0" anchor="t">
            <a:spAutoFit/>
          </a:bodyPr>
          <a:lstStyle/>
          <a:p>
            <a:pPr algn="l">
              <a:lnSpc>
                <a:spcPts val="4767"/>
              </a:lnSpc>
            </a:pPr>
            <a:r>
              <a:rPr lang="en-US" sz="3199">
                <a:solidFill>
                  <a:srgbClr val="000000"/>
                </a:solidFill>
                <a:latin typeface="Muli Bold"/>
                <a:ea typeface="Muli Bold"/>
                <a:cs typeface="Muli Bold"/>
                <a:sym typeface="Muli Bold"/>
              </a:rPr>
              <a:t>Main Objective</a:t>
            </a:r>
          </a:p>
          <a:p>
            <a:pPr algn="l">
              <a:lnSpc>
                <a:spcPts val="4767"/>
              </a:lnSpc>
            </a:pPr>
            <a:endParaRPr lang="en-US" sz="3199">
              <a:solidFill>
                <a:srgbClr val="000000"/>
              </a:solidFill>
              <a:latin typeface="Muli Bold"/>
              <a:ea typeface="Muli Bold"/>
              <a:cs typeface="Muli Bold"/>
              <a:sym typeface="Muli Bold"/>
            </a:endParaRPr>
          </a:p>
          <a:p>
            <a:pPr marL="690876" lvl="1" indent="-345438" algn="l">
              <a:lnSpc>
                <a:spcPts val="4767"/>
              </a:lnSpc>
              <a:buFont typeface="Arial"/>
              <a:buChar char="•"/>
            </a:pPr>
            <a:r>
              <a:rPr lang="en-US" sz="3199">
                <a:solidFill>
                  <a:srgbClr val="000000"/>
                </a:solidFill>
                <a:latin typeface="Muli"/>
                <a:ea typeface="Muli"/>
                <a:cs typeface="Muli"/>
                <a:sym typeface="Muli"/>
              </a:rPr>
              <a:t>Personalize learning through adaptive quizzes and assignments</a:t>
            </a:r>
          </a:p>
          <a:p>
            <a:pPr algn="l">
              <a:lnSpc>
                <a:spcPts val="4767"/>
              </a:lnSpc>
            </a:pPr>
            <a:endParaRPr lang="en-US" sz="3199">
              <a:solidFill>
                <a:srgbClr val="000000"/>
              </a:solidFill>
              <a:latin typeface="Muli"/>
              <a:ea typeface="Muli"/>
              <a:cs typeface="Muli"/>
              <a:sym typeface="Muli"/>
            </a:endParaRPr>
          </a:p>
          <a:p>
            <a:pPr algn="l">
              <a:lnSpc>
                <a:spcPts val="4767"/>
              </a:lnSpc>
            </a:pPr>
            <a:r>
              <a:rPr lang="en-US" sz="3199">
                <a:solidFill>
                  <a:srgbClr val="000000"/>
                </a:solidFill>
                <a:latin typeface="Muli Bold"/>
                <a:ea typeface="Muli Bold"/>
                <a:cs typeface="Muli Bold"/>
                <a:sym typeface="Muli Bold"/>
              </a:rPr>
              <a:t>Sub Objectives</a:t>
            </a:r>
          </a:p>
          <a:p>
            <a:pPr algn="l">
              <a:lnSpc>
                <a:spcPts val="4767"/>
              </a:lnSpc>
            </a:pPr>
            <a:endParaRPr lang="en-US" sz="3199">
              <a:solidFill>
                <a:srgbClr val="000000"/>
              </a:solidFill>
              <a:latin typeface="Muli Bold"/>
              <a:ea typeface="Muli Bold"/>
              <a:cs typeface="Muli Bold"/>
              <a:sym typeface="Muli Bold"/>
            </a:endParaRPr>
          </a:p>
          <a:p>
            <a:pPr marL="690876" lvl="1" indent="-345438" algn="l">
              <a:lnSpc>
                <a:spcPts val="4767"/>
              </a:lnSpc>
              <a:buFont typeface="Arial"/>
              <a:buChar char="•"/>
            </a:pPr>
            <a:r>
              <a:rPr lang="en-US" sz="3199">
                <a:solidFill>
                  <a:srgbClr val="000000"/>
                </a:solidFill>
                <a:latin typeface="Muli"/>
                <a:ea typeface="Muli"/>
                <a:cs typeface="Muli"/>
                <a:sym typeface="Muli"/>
              </a:rPr>
              <a:t>Custom Assessment Tools</a:t>
            </a:r>
          </a:p>
          <a:p>
            <a:pPr marL="690876" lvl="1" indent="-345438" algn="l">
              <a:lnSpc>
                <a:spcPts val="4767"/>
              </a:lnSpc>
              <a:buFont typeface="Arial"/>
              <a:buChar char="•"/>
            </a:pPr>
            <a:r>
              <a:rPr lang="en-US" sz="3199">
                <a:solidFill>
                  <a:srgbClr val="000000"/>
                </a:solidFill>
                <a:latin typeface="Muli"/>
                <a:ea typeface="Muli"/>
                <a:cs typeface="Muli"/>
                <a:sym typeface="Muli"/>
              </a:rPr>
              <a:t>Automated Grading &amp; Feedback</a:t>
            </a:r>
          </a:p>
          <a:p>
            <a:pPr marL="690876" lvl="1" indent="-345438" algn="l">
              <a:lnSpc>
                <a:spcPts val="4767"/>
              </a:lnSpc>
              <a:buFont typeface="Arial"/>
              <a:buChar char="•"/>
            </a:pPr>
            <a:r>
              <a:rPr lang="en-US" sz="3199">
                <a:solidFill>
                  <a:srgbClr val="000000"/>
                </a:solidFill>
                <a:latin typeface="Muli"/>
                <a:ea typeface="Muli"/>
                <a:cs typeface="Muli"/>
                <a:sym typeface="Muli"/>
              </a:rPr>
              <a:t>Progress Monitoring &amp; support system</a:t>
            </a:r>
          </a:p>
          <a:p>
            <a:pPr algn="l">
              <a:lnSpc>
                <a:spcPts val="4767"/>
              </a:lnSpc>
            </a:pPr>
            <a:endParaRPr lang="en-US" sz="3199">
              <a:solidFill>
                <a:srgbClr val="000000"/>
              </a:solidFill>
              <a:latin typeface="Muli"/>
              <a:ea typeface="Muli"/>
              <a:cs typeface="Muli"/>
              <a:sym typeface="Muli"/>
            </a:endParaRPr>
          </a:p>
        </p:txBody>
      </p:sp>
      <p:grpSp>
        <p:nvGrpSpPr>
          <p:cNvPr id="6" name="Group 6"/>
          <p:cNvGrpSpPr/>
          <p:nvPr/>
        </p:nvGrpSpPr>
        <p:grpSpPr>
          <a:xfrm>
            <a:off x="0" y="9548232"/>
            <a:ext cx="10775833" cy="738768"/>
            <a:chOff x="0" y="0"/>
            <a:chExt cx="14367778" cy="985024"/>
          </a:xfrm>
        </p:grpSpPr>
        <p:sp>
          <p:nvSpPr>
            <p:cNvPr id="7" name="Freeform 7"/>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8" name="TextBox 8"/>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548232"/>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4"/>
            <a:stretch>
              <a:fillRect/>
            </a:stretch>
          </a:blipFill>
        </p:spPr>
      </p:sp>
      <p:grpSp>
        <p:nvGrpSpPr>
          <p:cNvPr id="4" name="Group 4"/>
          <p:cNvGrpSpPr/>
          <p:nvPr/>
        </p:nvGrpSpPr>
        <p:grpSpPr>
          <a:xfrm>
            <a:off x="0" y="9548232"/>
            <a:ext cx="10775833" cy="738768"/>
            <a:chOff x="0" y="0"/>
            <a:chExt cx="14367778" cy="985024"/>
          </a:xfrm>
        </p:grpSpPr>
        <p:sp>
          <p:nvSpPr>
            <p:cNvPr id="5" name="Freeform 5"/>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6" name="TextBox 6"/>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
        <p:nvSpPr>
          <p:cNvPr id="7" name="Freeform 7"/>
          <p:cNvSpPr/>
          <p:nvPr/>
        </p:nvSpPr>
        <p:spPr>
          <a:xfrm>
            <a:off x="876488" y="3983652"/>
            <a:ext cx="817851" cy="817851"/>
          </a:xfrm>
          <a:custGeom>
            <a:avLst/>
            <a:gdLst/>
            <a:ahLst/>
            <a:cxnLst/>
            <a:rect l="l" t="t" r="r" b="b"/>
            <a:pathLst>
              <a:path w="817851" h="817851">
                <a:moveTo>
                  <a:pt x="0" y="0"/>
                </a:moveTo>
                <a:lnTo>
                  <a:pt x="817852" y="0"/>
                </a:lnTo>
                <a:lnTo>
                  <a:pt x="817852" y="817851"/>
                </a:lnTo>
                <a:lnTo>
                  <a:pt x="0" y="817851"/>
                </a:lnTo>
                <a:lnTo>
                  <a:pt x="0" y="0"/>
                </a:lnTo>
                <a:close/>
              </a:path>
            </a:pathLst>
          </a:custGeom>
          <a:blipFill>
            <a:blip r:embed="rId5"/>
            <a:stretch>
              <a:fillRect/>
            </a:stretch>
          </a:blipFill>
        </p:spPr>
      </p:sp>
      <p:sp>
        <p:nvSpPr>
          <p:cNvPr id="8" name="Freeform 8"/>
          <p:cNvSpPr/>
          <p:nvPr/>
        </p:nvSpPr>
        <p:spPr>
          <a:xfrm>
            <a:off x="3615523" y="3933841"/>
            <a:ext cx="890659" cy="890659"/>
          </a:xfrm>
          <a:custGeom>
            <a:avLst/>
            <a:gdLst/>
            <a:ahLst/>
            <a:cxnLst/>
            <a:rect l="l" t="t" r="r" b="b"/>
            <a:pathLst>
              <a:path w="890659" h="890659">
                <a:moveTo>
                  <a:pt x="0" y="0"/>
                </a:moveTo>
                <a:lnTo>
                  <a:pt x="890659" y="0"/>
                </a:lnTo>
                <a:lnTo>
                  <a:pt x="890659" y="890660"/>
                </a:lnTo>
                <a:lnTo>
                  <a:pt x="0" y="890660"/>
                </a:lnTo>
                <a:lnTo>
                  <a:pt x="0" y="0"/>
                </a:lnTo>
                <a:close/>
              </a:path>
            </a:pathLst>
          </a:custGeom>
          <a:blipFill>
            <a:blip r:embed="rId6"/>
            <a:stretch>
              <a:fillRect/>
            </a:stretch>
          </a:blipFill>
        </p:spPr>
      </p:sp>
      <p:sp>
        <p:nvSpPr>
          <p:cNvPr id="9" name="Freeform 9"/>
          <p:cNvSpPr/>
          <p:nvPr/>
        </p:nvSpPr>
        <p:spPr>
          <a:xfrm>
            <a:off x="6269426" y="3638566"/>
            <a:ext cx="1011556" cy="1011556"/>
          </a:xfrm>
          <a:custGeom>
            <a:avLst/>
            <a:gdLst/>
            <a:ahLst/>
            <a:cxnLst/>
            <a:rect l="l" t="t" r="r" b="b"/>
            <a:pathLst>
              <a:path w="1011556" h="1011556">
                <a:moveTo>
                  <a:pt x="0" y="0"/>
                </a:moveTo>
                <a:lnTo>
                  <a:pt x="1011557" y="0"/>
                </a:lnTo>
                <a:lnTo>
                  <a:pt x="1011557" y="1011557"/>
                </a:lnTo>
                <a:lnTo>
                  <a:pt x="0" y="1011557"/>
                </a:lnTo>
                <a:lnTo>
                  <a:pt x="0" y="0"/>
                </a:lnTo>
                <a:close/>
              </a:path>
            </a:pathLst>
          </a:custGeom>
          <a:blipFill>
            <a:blip r:embed="rId7"/>
            <a:stretch>
              <a:fillRect/>
            </a:stretch>
          </a:blipFill>
        </p:spPr>
      </p:sp>
      <p:sp>
        <p:nvSpPr>
          <p:cNvPr id="10" name="Freeform 10"/>
          <p:cNvSpPr/>
          <p:nvPr/>
        </p:nvSpPr>
        <p:spPr>
          <a:xfrm>
            <a:off x="9452465" y="3850593"/>
            <a:ext cx="915130" cy="915130"/>
          </a:xfrm>
          <a:custGeom>
            <a:avLst/>
            <a:gdLst/>
            <a:ahLst/>
            <a:cxnLst/>
            <a:rect l="l" t="t" r="r" b="b"/>
            <a:pathLst>
              <a:path w="915130" h="915130">
                <a:moveTo>
                  <a:pt x="0" y="0"/>
                </a:moveTo>
                <a:lnTo>
                  <a:pt x="915130" y="0"/>
                </a:lnTo>
                <a:lnTo>
                  <a:pt x="915130" y="915131"/>
                </a:lnTo>
                <a:lnTo>
                  <a:pt x="0" y="915131"/>
                </a:lnTo>
                <a:lnTo>
                  <a:pt x="0" y="0"/>
                </a:lnTo>
                <a:close/>
              </a:path>
            </a:pathLst>
          </a:custGeom>
          <a:blipFill>
            <a:blip r:embed="rId8"/>
            <a:stretch>
              <a:fillRect/>
            </a:stretch>
          </a:blipFill>
        </p:spPr>
      </p:sp>
      <p:sp>
        <p:nvSpPr>
          <p:cNvPr id="11" name="Freeform 11"/>
          <p:cNvSpPr/>
          <p:nvPr/>
        </p:nvSpPr>
        <p:spPr>
          <a:xfrm>
            <a:off x="13816953" y="3497965"/>
            <a:ext cx="1326536" cy="1326536"/>
          </a:xfrm>
          <a:custGeom>
            <a:avLst/>
            <a:gdLst/>
            <a:ahLst/>
            <a:cxnLst/>
            <a:rect l="l" t="t" r="r" b="b"/>
            <a:pathLst>
              <a:path w="1326536" h="1326536">
                <a:moveTo>
                  <a:pt x="0" y="0"/>
                </a:moveTo>
                <a:lnTo>
                  <a:pt x="1326536" y="0"/>
                </a:lnTo>
                <a:lnTo>
                  <a:pt x="1326536" y="1326536"/>
                </a:lnTo>
                <a:lnTo>
                  <a:pt x="0" y="1326536"/>
                </a:lnTo>
                <a:lnTo>
                  <a:pt x="0" y="0"/>
                </a:lnTo>
                <a:close/>
              </a:path>
            </a:pathLst>
          </a:custGeom>
          <a:blipFill>
            <a:blip r:embed="rId9"/>
            <a:stretch>
              <a:fillRect/>
            </a:stretch>
          </a:blipFill>
        </p:spPr>
      </p:sp>
      <p:sp>
        <p:nvSpPr>
          <p:cNvPr id="12" name="TextBox 12"/>
          <p:cNvSpPr txBox="1"/>
          <p:nvPr/>
        </p:nvSpPr>
        <p:spPr>
          <a:xfrm>
            <a:off x="6242224" y="2619709"/>
            <a:ext cx="1346950" cy="1166495"/>
          </a:xfrm>
          <a:prstGeom prst="rect">
            <a:avLst/>
          </a:prstGeom>
        </p:spPr>
        <p:txBody>
          <a:bodyPr lIns="0" tIns="0" rIns="0" bIns="0" rtlCol="0" anchor="t">
            <a:spAutoFit/>
          </a:bodyPr>
          <a:lstStyle/>
          <a:p>
            <a:pPr algn="ctr">
              <a:lnSpc>
                <a:spcPts val="2380"/>
              </a:lnSpc>
            </a:pPr>
            <a:r>
              <a:rPr lang="en-US" sz="1700">
                <a:solidFill>
                  <a:srgbClr val="000000"/>
                </a:solidFill>
                <a:latin typeface="Open Sauce Light"/>
                <a:ea typeface="Open Sauce Light"/>
                <a:cs typeface="Open Sauce Light"/>
                <a:sym typeface="Open Sauce Light"/>
              </a:rPr>
              <a:t>All Students Take the General Quiz </a:t>
            </a:r>
          </a:p>
          <a:p>
            <a:pPr algn="ctr">
              <a:lnSpc>
                <a:spcPts val="2380"/>
              </a:lnSpc>
              <a:spcBef>
                <a:spcPct val="0"/>
              </a:spcBef>
            </a:pPr>
            <a:endParaRPr lang="en-US" sz="1700">
              <a:solidFill>
                <a:srgbClr val="000000"/>
              </a:solidFill>
              <a:latin typeface="Open Sauce Light"/>
              <a:ea typeface="Open Sauce Light"/>
              <a:cs typeface="Open Sauce Light"/>
              <a:sym typeface="Open Sauce Light"/>
            </a:endParaRPr>
          </a:p>
        </p:txBody>
      </p:sp>
      <p:sp>
        <p:nvSpPr>
          <p:cNvPr id="13" name="TextBox 13"/>
          <p:cNvSpPr txBox="1"/>
          <p:nvPr/>
        </p:nvSpPr>
        <p:spPr>
          <a:xfrm>
            <a:off x="14808535" y="6406797"/>
            <a:ext cx="2261947" cy="1166495"/>
          </a:xfrm>
          <a:prstGeom prst="rect">
            <a:avLst/>
          </a:prstGeom>
        </p:spPr>
        <p:txBody>
          <a:bodyPr lIns="0" tIns="0" rIns="0" bIns="0" rtlCol="0" anchor="t">
            <a:spAutoFit/>
          </a:bodyPr>
          <a:lstStyle/>
          <a:p>
            <a:pPr algn="ctr">
              <a:lnSpc>
                <a:spcPts val="2380"/>
              </a:lnSpc>
            </a:pPr>
            <a:r>
              <a:rPr lang="en-US" sz="1700">
                <a:solidFill>
                  <a:srgbClr val="000000"/>
                </a:solidFill>
                <a:latin typeface="Open Sauce Light"/>
                <a:ea typeface="Open Sauce Light"/>
                <a:cs typeface="Open Sauce Light"/>
                <a:sym typeface="Open Sauce Light"/>
              </a:rPr>
              <a:t>Generate Automatic Feedback for Each Quiz</a:t>
            </a:r>
          </a:p>
          <a:p>
            <a:pPr algn="ctr">
              <a:lnSpc>
                <a:spcPts val="2380"/>
              </a:lnSpc>
              <a:spcBef>
                <a:spcPct val="0"/>
              </a:spcBef>
            </a:pPr>
            <a:endParaRPr lang="en-US" sz="1700">
              <a:solidFill>
                <a:srgbClr val="000000"/>
              </a:solidFill>
              <a:latin typeface="Open Sauce Light"/>
              <a:ea typeface="Open Sauce Light"/>
              <a:cs typeface="Open Sauce Light"/>
              <a:sym typeface="Open Sauce Light"/>
            </a:endParaRPr>
          </a:p>
        </p:txBody>
      </p:sp>
      <p:sp>
        <p:nvSpPr>
          <p:cNvPr id="14" name="TextBox 14"/>
          <p:cNvSpPr txBox="1"/>
          <p:nvPr/>
        </p:nvSpPr>
        <p:spPr>
          <a:xfrm>
            <a:off x="10670462" y="6410024"/>
            <a:ext cx="1346950" cy="1166495"/>
          </a:xfrm>
          <a:prstGeom prst="rect">
            <a:avLst/>
          </a:prstGeom>
        </p:spPr>
        <p:txBody>
          <a:bodyPr lIns="0" tIns="0" rIns="0" bIns="0" rtlCol="0" anchor="t">
            <a:spAutoFit/>
          </a:bodyPr>
          <a:lstStyle/>
          <a:p>
            <a:pPr algn="ctr">
              <a:lnSpc>
                <a:spcPts val="2380"/>
              </a:lnSpc>
            </a:pPr>
            <a:r>
              <a:rPr lang="en-US" sz="1700">
                <a:solidFill>
                  <a:srgbClr val="000000"/>
                </a:solidFill>
                <a:latin typeface="Open Sauce Light"/>
                <a:ea typeface="Open Sauce Light"/>
                <a:cs typeface="Open Sauce Light"/>
                <a:sym typeface="Open Sauce Light"/>
              </a:rPr>
              <a:t>Display Progress on Dashboard</a:t>
            </a:r>
          </a:p>
          <a:p>
            <a:pPr algn="ctr">
              <a:lnSpc>
                <a:spcPts val="2380"/>
              </a:lnSpc>
              <a:spcBef>
                <a:spcPct val="0"/>
              </a:spcBef>
            </a:pPr>
            <a:endParaRPr lang="en-US" sz="1700">
              <a:solidFill>
                <a:srgbClr val="000000"/>
              </a:solidFill>
              <a:latin typeface="Open Sauce Light"/>
              <a:ea typeface="Open Sauce Light"/>
              <a:cs typeface="Open Sauce Light"/>
              <a:sym typeface="Open Sauce Light"/>
            </a:endParaRPr>
          </a:p>
        </p:txBody>
      </p:sp>
      <p:sp>
        <p:nvSpPr>
          <p:cNvPr id="15" name="TextBox 15"/>
          <p:cNvSpPr txBox="1"/>
          <p:nvPr/>
        </p:nvSpPr>
        <p:spPr>
          <a:xfrm>
            <a:off x="5915840" y="6406797"/>
            <a:ext cx="2335840" cy="1166495"/>
          </a:xfrm>
          <a:prstGeom prst="rect">
            <a:avLst/>
          </a:prstGeom>
        </p:spPr>
        <p:txBody>
          <a:bodyPr lIns="0" tIns="0" rIns="0" bIns="0" rtlCol="0" anchor="t">
            <a:spAutoFit/>
          </a:bodyPr>
          <a:lstStyle/>
          <a:p>
            <a:pPr algn="ctr">
              <a:lnSpc>
                <a:spcPts val="2380"/>
              </a:lnSpc>
            </a:pPr>
            <a:r>
              <a:rPr lang="en-US" sz="1700">
                <a:solidFill>
                  <a:srgbClr val="000000"/>
                </a:solidFill>
                <a:latin typeface="Open Sauce Light"/>
                <a:ea typeface="Open Sauce Light"/>
                <a:cs typeface="Open Sauce Light"/>
                <a:sym typeface="Open Sauce Light"/>
              </a:rPr>
              <a:t> If Progress is Low Generate Alert to Instructor</a:t>
            </a:r>
          </a:p>
          <a:p>
            <a:pPr algn="ctr">
              <a:lnSpc>
                <a:spcPts val="2380"/>
              </a:lnSpc>
              <a:spcBef>
                <a:spcPct val="0"/>
              </a:spcBef>
            </a:pPr>
            <a:endParaRPr lang="en-US" sz="1700">
              <a:solidFill>
                <a:srgbClr val="000000"/>
              </a:solidFill>
              <a:latin typeface="Open Sauce Light"/>
              <a:ea typeface="Open Sauce Light"/>
              <a:cs typeface="Open Sauce Light"/>
              <a:sym typeface="Open Sauce Light"/>
            </a:endParaRPr>
          </a:p>
        </p:txBody>
      </p:sp>
      <p:sp>
        <p:nvSpPr>
          <p:cNvPr id="16" name="AutoShape 16"/>
          <p:cNvSpPr/>
          <p:nvPr/>
        </p:nvSpPr>
        <p:spPr>
          <a:xfrm>
            <a:off x="2250059" y="3217244"/>
            <a:ext cx="1027019" cy="0"/>
          </a:xfrm>
          <a:prstGeom prst="line">
            <a:avLst/>
          </a:prstGeom>
          <a:ln w="28575" cap="flat">
            <a:solidFill>
              <a:srgbClr val="000000"/>
            </a:solidFill>
            <a:prstDash val="solid"/>
            <a:headEnd type="none" w="sm" len="sm"/>
            <a:tailEnd type="arrow" w="med" len="sm"/>
          </a:ln>
        </p:spPr>
      </p:sp>
      <p:sp>
        <p:nvSpPr>
          <p:cNvPr id="17" name="AutoShape 17"/>
          <p:cNvSpPr/>
          <p:nvPr/>
        </p:nvSpPr>
        <p:spPr>
          <a:xfrm>
            <a:off x="4844627" y="3217244"/>
            <a:ext cx="1397597" cy="0"/>
          </a:xfrm>
          <a:prstGeom prst="line">
            <a:avLst/>
          </a:prstGeom>
          <a:ln w="28575" cap="flat">
            <a:solidFill>
              <a:srgbClr val="000000"/>
            </a:solidFill>
            <a:prstDash val="solid"/>
            <a:headEnd type="none" w="sm" len="sm"/>
            <a:tailEnd type="arrow" w="med" len="sm"/>
          </a:ln>
        </p:spPr>
      </p:sp>
      <p:sp>
        <p:nvSpPr>
          <p:cNvPr id="18" name="AutoShape 18"/>
          <p:cNvSpPr/>
          <p:nvPr/>
        </p:nvSpPr>
        <p:spPr>
          <a:xfrm>
            <a:off x="7589174" y="3217244"/>
            <a:ext cx="1455052" cy="0"/>
          </a:xfrm>
          <a:prstGeom prst="line">
            <a:avLst/>
          </a:prstGeom>
          <a:ln w="28575" cap="flat">
            <a:solidFill>
              <a:srgbClr val="000000"/>
            </a:solidFill>
            <a:prstDash val="solid"/>
            <a:headEnd type="none" w="sm" len="sm"/>
            <a:tailEnd type="arrow" w="med" len="sm"/>
          </a:ln>
        </p:spPr>
      </p:sp>
      <p:sp>
        <p:nvSpPr>
          <p:cNvPr id="19" name="AutoShape 19"/>
          <p:cNvSpPr/>
          <p:nvPr/>
        </p:nvSpPr>
        <p:spPr>
          <a:xfrm>
            <a:off x="10775833" y="3217244"/>
            <a:ext cx="1571625" cy="0"/>
          </a:xfrm>
          <a:prstGeom prst="line">
            <a:avLst/>
          </a:prstGeom>
          <a:ln w="28575" cap="flat">
            <a:solidFill>
              <a:srgbClr val="000000"/>
            </a:solidFill>
            <a:prstDash val="solid"/>
            <a:headEnd type="none" w="sm" len="sm"/>
            <a:tailEnd type="arrow" w="med" len="sm"/>
          </a:ln>
        </p:spPr>
      </p:sp>
      <p:sp>
        <p:nvSpPr>
          <p:cNvPr id="20" name="AutoShape 20"/>
          <p:cNvSpPr/>
          <p:nvPr/>
        </p:nvSpPr>
        <p:spPr>
          <a:xfrm>
            <a:off x="13694409" y="3217244"/>
            <a:ext cx="1571625" cy="0"/>
          </a:xfrm>
          <a:prstGeom prst="line">
            <a:avLst/>
          </a:prstGeom>
          <a:ln w="28575" cap="flat">
            <a:solidFill>
              <a:srgbClr val="000000"/>
            </a:solidFill>
            <a:prstDash val="solid"/>
            <a:headEnd type="none" w="sm" len="sm"/>
            <a:tailEnd type="arrow" w="med" len="sm"/>
          </a:ln>
        </p:spPr>
      </p:sp>
      <p:sp>
        <p:nvSpPr>
          <p:cNvPr id="21" name="AutoShape 21"/>
          <p:cNvSpPr/>
          <p:nvPr/>
        </p:nvSpPr>
        <p:spPr>
          <a:xfrm>
            <a:off x="15939509" y="3786204"/>
            <a:ext cx="0" cy="606373"/>
          </a:xfrm>
          <a:prstGeom prst="line">
            <a:avLst/>
          </a:prstGeom>
          <a:ln w="28575" cap="flat">
            <a:solidFill>
              <a:srgbClr val="000000"/>
            </a:solidFill>
            <a:prstDash val="solid"/>
            <a:headEnd type="none" w="sm" len="sm"/>
            <a:tailEnd type="arrow" w="med" len="sm"/>
          </a:ln>
        </p:spPr>
      </p:sp>
      <p:sp>
        <p:nvSpPr>
          <p:cNvPr id="22" name="AutoShape 22"/>
          <p:cNvSpPr/>
          <p:nvPr/>
        </p:nvSpPr>
        <p:spPr>
          <a:xfrm>
            <a:off x="15939509" y="5825772"/>
            <a:ext cx="0" cy="609600"/>
          </a:xfrm>
          <a:prstGeom prst="line">
            <a:avLst/>
          </a:prstGeom>
          <a:ln w="28575" cap="flat">
            <a:solidFill>
              <a:srgbClr val="000000"/>
            </a:solidFill>
            <a:prstDash val="solid"/>
            <a:headEnd type="none" w="sm" len="sm"/>
            <a:tailEnd type="arrow" w="med" len="sm"/>
          </a:ln>
        </p:spPr>
      </p:sp>
      <p:sp>
        <p:nvSpPr>
          <p:cNvPr id="23" name="AutoShape 23"/>
          <p:cNvSpPr/>
          <p:nvPr/>
        </p:nvSpPr>
        <p:spPr>
          <a:xfrm flipH="1">
            <a:off x="12017412" y="7004332"/>
            <a:ext cx="2791123" cy="3227"/>
          </a:xfrm>
          <a:prstGeom prst="line">
            <a:avLst/>
          </a:prstGeom>
          <a:ln w="28575" cap="flat">
            <a:solidFill>
              <a:srgbClr val="000000"/>
            </a:solidFill>
            <a:prstDash val="solid"/>
            <a:headEnd type="none" w="sm" len="sm"/>
            <a:tailEnd type="arrow" w="med" len="sm"/>
          </a:ln>
        </p:spPr>
      </p:sp>
      <p:sp>
        <p:nvSpPr>
          <p:cNvPr id="24" name="AutoShape 24"/>
          <p:cNvSpPr/>
          <p:nvPr/>
        </p:nvSpPr>
        <p:spPr>
          <a:xfrm flipH="1" flipV="1">
            <a:off x="8251679" y="7005383"/>
            <a:ext cx="2418782" cy="2176"/>
          </a:xfrm>
          <a:prstGeom prst="line">
            <a:avLst/>
          </a:prstGeom>
          <a:ln w="28575" cap="flat">
            <a:solidFill>
              <a:srgbClr val="000000"/>
            </a:solidFill>
            <a:prstDash val="solid"/>
            <a:headEnd type="none" w="sm" len="sm"/>
            <a:tailEnd type="arrow" w="med" len="sm"/>
          </a:ln>
        </p:spPr>
      </p:sp>
      <p:sp>
        <p:nvSpPr>
          <p:cNvPr id="25" name="AutoShape 25"/>
          <p:cNvSpPr/>
          <p:nvPr/>
        </p:nvSpPr>
        <p:spPr>
          <a:xfrm flipH="1">
            <a:off x="3413242" y="7004332"/>
            <a:ext cx="2502597" cy="0"/>
          </a:xfrm>
          <a:prstGeom prst="line">
            <a:avLst/>
          </a:prstGeom>
          <a:ln w="28575" cap="flat">
            <a:solidFill>
              <a:srgbClr val="000000"/>
            </a:solidFill>
            <a:prstDash val="solid"/>
            <a:headEnd type="none" w="sm" len="sm"/>
            <a:tailEnd type="arrow" w="med" len="sm"/>
          </a:ln>
        </p:spPr>
      </p:sp>
      <p:sp>
        <p:nvSpPr>
          <p:cNvPr id="26" name="AutoShape 26"/>
          <p:cNvSpPr/>
          <p:nvPr/>
        </p:nvSpPr>
        <p:spPr>
          <a:xfrm flipH="1" flipV="1">
            <a:off x="13020934" y="3933841"/>
            <a:ext cx="2245100" cy="1175333"/>
          </a:xfrm>
          <a:prstGeom prst="line">
            <a:avLst/>
          </a:prstGeom>
          <a:ln w="28575" cap="flat">
            <a:solidFill>
              <a:srgbClr val="000000"/>
            </a:solidFill>
            <a:prstDash val="solid"/>
            <a:headEnd type="none" w="sm" len="sm"/>
            <a:tailEnd type="arrow" w="med" len="sm"/>
          </a:ln>
        </p:spPr>
      </p:sp>
      <p:sp>
        <p:nvSpPr>
          <p:cNvPr id="27" name="Freeform 27"/>
          <p:cNvSpPr/>
          <p:nvPr/>
        </p:nvSpPr>
        <p:spPr>
          <a:xfrm>
            <a:off x="15470990" y="7587176"/>
            <a:ext cx="1141994" cy="1141994"/>
          </a:xfrm>
          <a:custGeom>
            <a:avLst/>
            <a:gdLst/>
            <a:ahLst/>
            <a:cxnLst/>
            <a:rect l="l" t="t" r="r" b="b"/>
            <a:pathLst>
              <a:path w="1141994" h="1141994">
                <a:moveTo>
                  <a:pt x="0" y="0"/>
                </a:moveTo>
                <a:lnTo>
                  <a:pt x="1141994" y="0"/>
                </a:lnTo>
                <a:lnTo>
                  <a:pt x="1141994" y="1141993"/>
                </a:lnTo>
                <a:lnTo>
                  <a:pt x="0" y="1141993"/>
                </a:lnTo>
                <a:lnTo>
                  <a:pt x="0" y="0"/>
                </a:lnTo>
                <a:close/>
              </a:path>
            </a:pathLst>
          </a:custGeom>
          <a:blipFill>
            <a:blip r:embed="rId10"/>
            <a:stretch>
              <a:fillRect/>
            </a:stretch>
          </a:blipFill>
        </p:spPr>
      </p:sp>
      <p:sp>
        <p:nvSpPr>
          <p:cNvPr id="28" name="Freeform 28"/>
          <p:cNvSpPr/>
          <p:nvPr/>
        </p:nvSpPr>
        <p:spPr>
          <a:xfrm>
            <a:off x="2092693" y="7587176"/>
            <a:ext cx="991350" cy="991350"/>
          </a:xfrm>
          <a:custGeom>
            <a:avLst/>
            <a:gdLst/>
            <a:ahLst/>
            <a:cxnLst/>
            <a:rect l="l" t="t" r="r" b="b"/>
            <a:pathLst>
              <a:path w="991350" h="991350">
                <a:moveTo>
                  <a:pt x="0" y="0"/>
                </a:moveTo>
                <a:lnTo>
                  <a:pt x="991350" y="0"/>
                </a:lnTo>
                <a:lnTo>
                  <a:pt x="991350" y="991350"/>
                </a:lnTo>
                <a:lnTo>
                  <a:pt x="0" y="991350"/>
                </a:lnTo>
                <a:lnTo>
                  <a:pt x="0" y="0"/>
                </a:lnTo>
                <a:close/>
              </a:path>
            </a:pathLst>
          </a:custGeom>
          <a:blipFill>
            <a:blip r:embed="rId11"/>
            <a:stretch>
              <a:fillRect/>
            </a:stretch>
          </a:blipFill>
        </p:spPr>
      </p:sp>
      <p:sp>
        <p:nvSpPr>
          <p:cNvPr id="29" name="Freeform 29"/>
          <p:cNvSpPr/>
          <p:nvPr/>
        </p:nvSpPr>
        <p:spPr>
          <a:xfrm>
            <a:off x="6513043" y="7530417"/>
            <a:ext cx="1141433" cy="1141433"/>
          </a:xfrm>
          <a:custGeom>
            <a:avLst/>
            <a:gdLst/>
            <a:ahLst/>
            <a:cxnLst/>
            <a:rect l="l" t="t" r="r" b="b"/>
            <a:pathLst>
              <a:path w="1141433" h="1141433">
                <a:moveTo>
                  <a:pt x="0" y="0"/>
                </a:moveTo>
                <a:lnTo>
                  <a:pt x="1141433" y="0"/>
                </a:lnTo>
                <a:lnTo>
                  <a:pt x="1141433" y="1141433"/>
                </a:lnTo>
                <a:lnTo>
                  <a:pt x="0" y="1141433"/>
                </a:lnTo>
                <a:lnTo>
                  <a:pt x="0" y="0"/>
                </a:lnTo>
                <a:close/>
              </a:path>
            </a:pathLst>
          </a:custGeom>
          <a:blipFill>
            <a:blip r:embed="rId12"/>
            <a:stretch>
              <a:fillRect/>
            </a:stretch>
          </a:blipFill>
        </p:spPr>
      </p:sp>
      <p:sp>
        <p:nvSpPr>
          <p:cNvPr id="30" name="Freeform 30"/>
          <p:cNvSpPr/>
          <p:nvPr/>
        </p:nvSpPr>
        <p:spPr>
          <a:xfrm>
            <a:off x="10775833" y="7530417"/>
            <a:ext cx="1268743" cy="1268743"/>
          </a:xfrm>
          <a:custGeom>
            <a:avLst/>
            <a:gdLst/>
            <a:ahLst/>
            <a:cxnLst/>
            <a:rect l="l" t="t" r="r" b="b"/>
            <a:pathLst>
              <a:path w="1268743" h="1268743">
                <a:moveTo>
                  <a:pt x="0" y="0"/>
                </a:moveTo>
                <a:lnTo>
                  <a:pt x="1268743" y="0"/>
                </a:lnTo>
                <a:lnTo>
                  <a:pt x="1268743" y="1268743"/>
                </a:lnTo>
                <a:lnTo>
                  <a:pt x="0" y="1268743"/>
                </a:lnTo>
                <a:lnTo>
                  <a:pt x="0" y="0"/>
                </a:lnTo>
                <a:close/>
              </a:path>
            </a:pathLst>
          </a:custGeom>
          <a:blipFill>
            <a:blip r:embed="rId13"/>
            <a:stretch>
              <a:fillRect/>
            </a:stretch>
          </a:blipFill>
        </p:spPr>
      </p:sp>
      <p:sp>
        <p:nvSpPr>
          <p:cNvPr id="31" name="TextBox 31"/>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Methodology</a:t>
            </a:r>
          </a:p>
        </p:txBody>
      </p:sp>
      <p:sp>
        <p:nvSpPr>
          <p:cNvPr id="32" name="TextBox 32"/>
          <p:cNvSpPr txBox="1"/>
          <p:nvPr/>
        </p:nvSpPr>
        <p:spPr>
          <a:xfrm>
            <a:off x="682509" y="2767347"/>
            <a:ext cx="1567550" cy="871220"/>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Open Sauce Light"/>
                <a:ea typeface="Open Sauce Light"/>
                <a:cs typeface="Open Sauce Light"/>
                <a:sym typeface="Open Sauce Light"/>
              </a:rPr>
              <a:t>Upload Lecture Materials to System</a:t>
            </a:r>
          </a:p>
        </p:txBody>
      </p:sp>
      <p:sp>
        <p:nvSpPr>
          <p:cNvPr id="33" name="TextBox 33"/>
          <p:cNvSpPr txBox="1"/>
          <p:nvPr/>
        </p:nvSpPr>
        <p:spPr>
          <a:xfrm>
            <a:off x="3277078" y="2767347"/>
            <a:ext cx="1567550" cy="871220"/>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Open Sauce Light"/>
                <a:ea typeface="Open Sauce Light"/>
                <a:cs typeface="Open Sauce Light"/>
                <a:sym typeface="Open Sauce Light"/>
              </a:rPr>
              <a:t>System Generates  a General Quiz </a:t>
            </a:r>
          </a:p>
        </p:txBody>
      </p:sp>
      <p:sp>
        <p:nvSpPr>
          <p:cNvPr id="34" name="TextBox 34"/>
          <p:cNvSpPr txBox="1"/>
          <p:nvPr/>
        </p:nvSpPr>
        <p:spPr>
          <a:xfrm>
            <a:off x="9044227" y="2472072"/>
            <a:ext cx="1731607" cy="1461770"/>
          </a:xfrm>
          <a:prstGeom prst="rect">
            <a:avLst/>
          </a:prstGeom>
        </p:spPr>
        <p:txBody>
          <a:bodyPr lIns="0" tIns="0" rIns="0" bIns="0" rtlCol="0" anchor="t">
            <a:spAutoFit/>
          </a:bodyPr>
          <a:lstStyle/>
          <a:p>
            <a:pPr algn="ctr">
              <a:lnSpc>
                <a:spcPts val="2380"/>
              </a:lnSpc>
            </a:pPr>
            <a:r>
              <a:rPr lang="en-US" sz="1700">
                <a:solidFill>
                  <a:srgbClr val="000000"/>
                </a:solidFill>
                <a:latin typeface="Open Sauce Light"/>
                <a:ea typeface="Open Sauce Light"/>
                <a:cs typeface="Open Sauce Light"/>
                <a:sym typeface="Open Sauce Light"/>
              </a:rPr>
              <a:t>Analyze Results and Divide Students into Levels </a:t>
            </a:r>
          </a:p>
          <a:p>
            <a:pPr algn="ctr">
              <a:lnSpc>
                <a:spcPts val="2380"/>
              </a:lnSpc>
              <a:spcBef>
                <a:spcPct val="0"/>
              </a:spcBef>
            </a:pPr>
            <a:endParaRPr lang="en-US" sz="1700">
              <a:solidFill>
                <a:srgbClr val="000000"/>
              </a:solidFill>
              <a:latin typeface="Open Sauce Light"/>
              <a:ea typeface="Open Sauce Light"/>
              <a:cs typeface="Open Sauce Light"/>
              <a:sym typeface="Open Sauce Light"/>
            </a:endParaRPr>
          </a:p>
        </p:txBody>
      </p:sp>
      <p:sp>
        <p:nvSpPr>
          <p:cNvPr id="35" name="TextBox 35"/>
          <p:cNvSpPr txBox="1"/>
          <p:nvPr/>
        </p:nvSpPr>
        <p:spPr>
          <a:xfrm>
            <a:off x="12347458" y="2472072"/>
            <a:ext cx="1346950" cy="1461770"/>
          </a:xfrm>
          <a:prstGeom prst="rect">
            <a:avLst/>
          </a:prstGeom>
        </p:spPr>
        <p:txBody>
          <a:bodyPr lIns="0" tIns="0" rIns="0" bIns="0" rtlCol="0" anchor="t">
            <a:spAutoFit/>
          </a:bodyPr>
          <a:lstStyle/>
          <a:p>
            <a:pPr algn="ctr">
              <a:lnSpc>
                <a:spcPts val="2380"/>
              </a:lnSpc>
            </a:pPr>
            <a:r>
              <a:rPr lang="en-US" sz="1700">
                <a:solidFill>
                  <a:srgbClr val="000000"/>
                </a:solidFill>
                <a:latin typeface="Open Sauce Light"/>
                <a:ea typeface="Open Sauce Light"/>
                <a:cs typeface="Open Sauce Light"/>
                <a:sym typeface="Open Sauce Light"/>
              </a:rPr>
              <a:t>Generate Adaptive Quizzes for Each Level</a:t>
            </a:r>
          </a:p>
          <a:p>
            <a:pPr algn="ctr">
              <a:lnSpc>
                <a:spcPts val="2380"/>
              </a:lnSpc>
              <a:spcBef>
                <a:spcPct val="0"/>
              </a:spcBef>
            </a:pPr>
            <a:endParaRPr lang="en-US" sz="1700">
              <a:solidFill>
                <a:srgbClr val="000000"/>
              </a:solidFill>
              <a:latin typeface="Open Sauce Light"/>
              <a:ea typeface="Open Sauce Light"/>
              <a:cs typeface="Open Sauce Light"/>
              <a:sym typeface="Open Sauce Light"/>
            </a:endParaRPr>
          </a:p>
        </p:txBody>
      </p:sp>
      <p:sp>
        <p:nvSpPr>
          <p:cNvPr id="36" name="TextBox 36"/>
          <p:cNvSpPr txBox="1"/>
          <p:nvPr/>
        </p:nvSpPr>
        <p:spPr>
          <a:xfrm>
            <a:off x="15266034" y="2619709"/>
            <a:ext cx="1346950" cy="1166495"/>
          </a:xfrm>
          <a:prstGeom prst="rect">
            <a:avLst/>
          </a:prstGeom>
        </p:spPr>
        <p:txBody>
          <a:bodyPr lIns="0" tIns="0" rIns="0" bIns="0" rtlCol="0" anchor="t">
            <a:spAutoFit/>
          </a:bodyPr>
          <a:lstStyle/>
          <a:p>
            <a:pPr algn="ctr">
              <a:lnSpc>
                <a:spcPts val="2380"/>
              </a:lnSpc>
            </a:pPr>
            <a:r>
              <a:rPr lang="en-US" sz="1700">
                <a:solidFill>
                  <a:srgbClr val="000000"/>
                </a:solidFill>
                <a:latin typeface="Open Sauce Light"/>
                <a:ea typeface="Open Sauce Light"/>
                <a:cs typeface="Open Sauce Light"/>
                <a:sym typeface="Open Sauce Light"/>
              </a:rPr>
              <a:t>Students Take Level-Specific Quiz </a:t>
            </a:r>
          </a:p>
          <a:p>
            <a:pPr algn="ctr">
              <a:lnSpc>
                <a:spcPts val="2380"/>
              </a:lnSpc>
              <a:spcBef>
                <a:spcPct val="0"/>
              </a:spcBef>
            </a:pPr>
            <a:endParaRPr lang="en-US" sz="1700">
              <a:solidFill>
                <a:srgbClr val="000000"/>
              </a:solidFill>
              <a:latin typeface="Open Sauce Light"/>
              <a:ea typeface="Open Sauce Light"/>
              <a:cs typeface="Open Sauce Light"/>
              <a:sym typeface="Open Sauce Light"/>
            </a:endParaRPr>
          </a:p>
        </p:txBody>
      </p:sp>
      <p:sp>
        <p:nvSpPr>
          <p:cNvPr id="37" name="TextBox 37"/>
          <p:cNvSpPr txBox="1"/>
          <p:nvPr/>
        </p:nvSpPr>
        <p:spPr>
          <a:xfrm>
            <a:off x="15266034" y="4364002"/>
            <a:ext cx="1346950" cy="1461770"/>
          </a:xfrm>
          <a:prstGeom prst="rect">
            <a:avLst/>
          </a:prstGeom>
        </p:spPr>
        <p:txBody>
          <a:bodyPr lIns="0" tIns="0" rIns="0" bIns="0" rtlCol="0" anchor="t">
            <a:spAutoFit/>
          </a:bodyPr>
          <a:lstStyle/>
          <a:p>
            <a:pPr algn="ctr">
              <a:lnSpc>
                <a:spcPts val="2380"/>
              </a:lnSpc>
            </a:pPr>
            <a:r>
              <a:rPr lang="en-US" sz="1700">
                <a:solidFill>
                  <a:srgbClr val="000000"/>
                </a:solidFill>
                <a:latin typeface="Open Sauce Light"/>
                <a:ea typeface="Open Sauce Light"/>
                <a:cs typeface="Open Sauce Light"/>
                <a:sym typeface="Open Sauce Light"/>
              </a:rPr>
              <a:t>Analyze Results and Update Levels </a:t>
            </a:r>
          </a:p>
          <a:p>
            <a:pPr algn="ctr">
              <a:lnSpc>
                <a:spcPts val="2380"/>
              </a:lnSpc>
              <a:spcBef>
                <a:spcPct val="0"/>
              </a:spcBef>
            </a:pPr>
            <a:endParaRPr lang="en-US" sz="1700">
              <a:solidFill>
                <a:srgbClr val="000000"/>
              </a:solidFill>
              <a:latin typeface="Open Sauce Light"/>
              <a:ea typeface="Open Sauce Light"/>
              <a:cs typeface="Open Sauce Light"/>
              <a:sym typeface="Open Sauce Light"/>
            </a:endParaRPr>
          </a:p>
        </p:txBody>
      </p:sp>
      <p:sp>
        <p:nvSpPr>
          <p:cNvPr id="38" name="TextBox 38"/>
          <p:cNvSpPr txBox="1"/>
          <p:nvPr/>
        </p:nvSpPr>
        <p:spPr>
          <a:xfrm>
            <a:off x="2066292" y="6406797"/>
            <a:ext cx="1346950" cy="1166495"/>
          </a:xfrm>
          <a:prstGeom prst="rect">
            <a:avLst/>
          </a:prstGeom>
        </p:spPr>
        <p:txBody>
          <a:bodyPr lIns="0" tIns="0" rIns="0" bIns="0" rtlCol="0" anchor="t">
            <a:spAutoFit/>
          </a:bodyPr>
          <a:lstStyle/>
          <a:p>
            <a:pPr algn="ctr">
              <a:lnSpc>
                <a:spcPts val="2380"/>
              </a:lnSpc>
            </a:pPr>
            <a:r>
              <a:rPr lang="en-US" sz="1700">
                <a:solidFill>
                  <a:srgbClr val="000000"/>
                </a:solidFill>
                <a:latin typeface="Open Sauce Light"/>
                <a:ea typeface="Open Sauce Light"/>
                <a:cs typeface="Open Sauce Light"/>
                <a:sym typeface="Open Sauce Light"/>
              </a:rPr>
              <a:t>Summative Assignment Preparation </a:t>
            </a:r>
          </a:p>
          <a:p>
            <a:pPr algn="ctr">
              <a:lnSpc>
                <a:spcPts val="2380"/>
              </a:lnSpc>
              <a:spcBef>
                <a:spcPct val="0"/>
              </a:spcBef>
            </a:pPr>
            <a:endParaRPr lang="en-US" sz="1700">
              <a:solidFill>
                <a:srgbClr val="000000"/>
              </a:solidFill>
              <a:latin typeface="Open Sauce Light"/>
              <a:ea typeface="Open Sauce Light"/>
              <a:cs typeface="Open Sauce Light"/>
              <a:sym typeface="Open Sauc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18039" y="2581880"/>
            <a:ext cx="8956428" cy="9224785"/>
          </a:xfrm>
          <a:custGeom>
            <a:avLst/>
            <a:gdLst/>
            <a:ahLst/>
            <a:cxnLst/>
            <a:rect l="l" t="t" r="r" b="b"/>
            <a:pathLst>
              <a:path w="8956428" h="9224785">
                <a:moveTo>
                  <a:pt x="0" y="0"/>
                </a:moveTo>
                <a:lnTo>
                  <a:pt x="8956428" y="0"/>
                </a:lnTo>
                <a:lnTo>
                  <a:pt x="8956428" y="9224785"/>
                </a:lnTo>
                <a:lnTo>
                  <a:pt x="0" y="9224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9548232"/>
            <a:ext cx="12486504" cy="738768"/>
            <a:chOff x="0" y="0"/>
            <a:chExt cx="16648673" cy="985024"/>
          </a:xfrm>
        </p:grpSpPr>
        <p:sp>
          <p:nvSpPr>
            <p:cNvPr id="4" name="Freeform 4"/>
            <p:cNvSpPr/>
            <p:nvPr/>
          </p:nvSpPr>
          <p:spPr>
            <a:xfrm>
              <a:off x="0" y="0"/>
              <a:ext cx="6384847" cy="985024"/>
            </a:xfrm>
            <a:custGeom>
              <a:avLst/>
              <a:gdLst/>
              <a:ahLst/>
              <a:cxnLst/>
              <a:rect l="l" t="t" r="r" b="b"/>
              <a:pathLst>
                <a:path w="6384847" h="985024">
                  <a:moveTo>
                    <a:pt x="0" y="0"/>
                  </a:moveTo>
                  <a:lnTo>
                    <a:pt x="6384847" y="0"/>
                  </a:lnTo>
                  <a:lnTo>
                    <a:pt x="6384847" y="985024"/>
                  </a:lnTo>
                  <a:lnTo>
                    <a:pt x="0" y="985024"/>
                  </a:lnTo>
                  <a:lnTo>
                    <a:pt x="0" y="0"/>
                  </a:lnTo>
                  <a:close/>
                </a:path>
              </a:pathLst>
            </a:custGeom>
            <a:blipFill>
              <a:blip r:embed="rId4"/>
              <a:stretch>
                <a:fillRect t="-7937" b="-7937"/>
              </a:stretch>
            </a:blipFill>
          </p:spPr>
        </p:sp>
        <p:sp>
          <p:nvSpPr>
            <p:cNvPr id="5" name="TextBox 5"/>
            <p:cNvSpPr txBox="1"/>
            <p:nvPr/>
          </p:nvSpPr>
          <p:spPr>
            <a:xfrm>
              <a:off x="6384847" y="250789"/>
              <a:ext cx="10263826"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IT21302862 | SRI SAMADHI LASS |  2024-25J-112</a:t>
              </a:r>
            </a:p>
          </p:txBody>
        </p:sp>
      </p:grpSp>
      <p:sp>
        <p:nvSpPr>
          <p:cNvPr id="6" name="AutoShape 6"/>
          <p:cNvSpPr/>
          <p:nvPr/>
        </p:nvSpPr>
        <p:spPr>
          <a:xfrm>
            <a:off x="3348105" y="3288396"/>
            <a:ext cx="1615839" cy="0"/>
          </a:xfrm>
          <a:prstGeom prst="line">
            <a:avLst/>
          </a:prstGeom>
          <a:ln w="38100" cap="flat">
            <a:solidFill>
              <a:srgbClr val="000000"/>
            </a:solidFill>
            <a:prstDash val="solid"/>
            <a:headEnd type="none" w="sm" len="sm"/>
            <a:tailEnd type="arrow" w="med" len="sm"/>
          </a:ln>
        </p:spPr>
      </p:sp>
      <p:sp>
        <p:nvSpPr>
          <p:cNvPr id="7" name="AutoShape 7"/>
          <p:cNvSpPr/>
          <p:nvPr/>
        </p:nvSpPr>
        <p:spPr>
          <a:xfrm>
            <a:off x="10087794" y="3288396"/>
            <a:ext cx="2119165" cy="0"/>
          </a:xfrm>
          <a:prstGeom prst="line">
            <a:avLst/>
          </a:prstGeom>
          <a:ln w="38100" cap="flat">
            <a:solidFill>
              <a:srgbClr val="000000"/>
            </a:solidFill>
            <a:prstDash val="solid"/>
            <a:headEnd type="none" w="sm" len="sm"/>
            <a:tailEnd type="arrow" w="med" len="sm"/>
          </a:ln>
        </p:spPr>
      </p:sp>
      <p:sp>
        <p:nvSpPr>
          <p:cNvPr id="8" name="AutoShape 8"/>
          <p:cNvSpPr/>
          <p:nvPr/>
        </p:nvSpPr>
        <p:spPr>
          <a:xfrm flipV="1">
            <a:off x="6442631" y="3288396"/>
            <a:ext cx="1887902" cy="0"/>
          </a:xfrm>
          <a:prstGeom prst="line">
            <a:avLst/>
          </a:prstGeom>
          <a:ln w="38100" cap="flat">
            <a:solidFill>
              <a:srgbClr val="000000"/>
            </a:solidFill>
            <a:prstDash val="solid"/>
            <a:headEnd type="none" w="sm" len="sm"/>
            <a:tailEnd type="arrow" w="med" len="sm"/>
          </a:ln>
        </p:spPr>
      </p:sp>
      <p:sp>
        <p:nvSpPr>
          <p:cNvPr id="9" name="Freeform 9"/>
          <p:cNvSpPr/>
          <p:nvPr/>
        </p:nvSpPr>
        <p:spPr>
          <a:xfrm>
            <a:off x="1849838" y="2539262"/>
            <a:ext cx="1498268" cy="1498268"/>
          </a:xfrm>
          <a:custGeom>
            <a:avLst/>
            <a:gdLst/>
            <a:ahLst/>
            <a:cxnLst/>
            <a:rect l="l" t="t" r="r" b="b"/>
            <a:pathLst>
              <a:path w="1498268" h="1498268">
                <a:moveTo>
                  <a:pt x="0" y="0"/>
                </a:moveTo>
                <a:lnTo>
                  <a:pt x="1498267" y="0"/>
                </a:lnTo>
                <a:lnTo>
                  <a:pt x="1498267" y="1498267"/>
                </a:lnTo>
                <a:lnTo>
                  <a:pt x="0" y="1498267"/>
                </a:lnTo>
                <a:lnTo>
                  <a:pt x="0" y="0"/>
                </a:lnTo>
                <a:close/>
              </a:path>
            </a:pathLst>
          </a:custGeom>
          <a:blipFill>
            <a:blip r:embed="rId5"/>
            <a:stretch>
              <a:fillRect/>
            </a:stretch>
          </a:blipFill>
        </p:spPr>
      </p:sp>
      <p:sp>
        <p:nvSpPr>
          <p:cNvPr id="10" name="Freeform 10"/>
          <p:cNvSpPr/>
          <p:nvPr/>
        </p:nvSpPr>
        <p:spPr>
          <a:xfrm>
            <a:off x="4963944" y="2549052"/>
            <a:ext cx="1478687" cy="1478687"/>
          </a:xfrm>
          <a:custGeom>
            <a:avLst/>
            <a:gdLst/>
            <a:ahLst/>
            <a:cxnLst/>
            <a:rect l="l" t="t" r="r" b="b"/>
            <a:pathLst>
              <a:path w="1478687" h="1478687">
                <a:moveTo>
                  <a:pt x="0" y="0"/>
                </a:moveTo>
                <a:lnTo>
                  <a:pt x="1478687" y="0"/>
                </a:lnTo>
                <a:lnTo>
                  <a:pt x="1478687" y="1478687"/>
                </a:lnTo>
                <a:lnTo>
                  <a:pt x="0" y="1478687"/>
                </a:lnTo>
                <a:lnTo>
                  <a:pt x="0" y="0"/>
                </a:lnTo>
                <a:close/>
              </a:path>
            </a:pathLst>
          </a:custGeom>
          <a:blipFill>
            <a:blip r:embed="rId6"/>
            <a:stretch>
              <a:fillRect/>
            </a:stretch>
          </a:blipFill>
        </p:spPr>
      </p:sp>
      <p:sp>
        <p:nvSpPr>
          <p:cNvPr id="11" name="Freeform 11"/>
          <p:cNvSpPr/>
          <p:nvPr/>
        </p:nvSpPr>
        <p:spPr>
          <a:xfrm>
            <a:off x="8330533" y="2409765"/>
            <a:ext cx="1757261" cy="1757261"/>
          </a:xfrm>
          <a:custGeom>
            <a:avLst/>
            <a:gdLst/>
            <a:ahLst/>
            <a:cxnLst/>
            <a:rect l="l" t="t" r="r" b="b"/>
            <a:pathLst>
              <a:path w="1757261" h="1757261">
                <a:moveTo>
                  <a:pt x="0" y="0"/>
                </a:moveTo>
                <a:lnTo>
                  <a:pt x="1757261" y="0"/>
                </a:lnTo>
                <a:lnTo>
                  <a:pt x="1757261" y="1757261"/>
                </a:lnTo>
                <a:lnTo>
                  <a:pt x="0" y="1757261"/>
                </a:lnTo>
                <a:lnTo>
                  <a:pt x="0" y="0"/>
                </a:lnTo>
                <a:close/>
              </a:path>
            </a:pathLst>
          </a:custGeom>
          <a:blipFill>
            <a:blip r:embed="rId7"/>
            <a:stretch>
              <a:fillRect/>
            </a:stretch>
          </a:blipFill>
        </p:spPr>
      </p:sp>
      <p:sp>
        <p:nvSpPr>
          <p:cNvPr id="12" name="TextBox 12"/>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System Diagram</a:t>
            </a:r>
          </a:p>
        </p:txBody>
      </p:sp>
      <p:sp>
        <p:nvSpPr>
          <p:cNvPr id="13" name="TextBox 13"/>
          <p:cNvSpPr txBox="1"/>
          <p:nvPr/>
        </p:nvSpPr>
        <p:spPr>
          <a:xfrm>
            <a:off x="1739612" y="4378752"/>
            <a:ext cx="1814632" cy="297179"/>
          </a:xfrm>
          <a:prstGeom prst="rect">
            <a:avLst/>
          </a:prstGeom>
        </p:spPr>
        <p:txBody>
          <a:bodyPr lIns="0" tIns="0" rIns="0" bIns="0" rtlCol="0" anchor="t">
            <a:spAutoFit/>
          </a:bodyPr>
          <a:lstStyle/>
          <a:p>
            <a:pPr algn="ctr">
              <a:lnSpc>
                <a:spcPts val="2520"/>
              </a:lnSpc>
            </a:pPr>
            <a:r>
              <a:rPr lang="en-US" sz="1800">
                <a:solidFill>
                  <a:srgbClr val="000000"/>
                </a:solidFill>
                <a:latin typeface="Canva Sans"/>
                <a:ea typeface="Canva Sans"/>
                <a:cs typeface="Canva Sans"/>
                <a:sym typeface="Canva Sans"/>
              </a:rPr>
              <a:t>Web Application</a:t>
            </a:r>
          </a:p>
        </p:txBody>
      </p:sp>
      <p:sp>
        <p:nvSpPr>
          <p:cNvPr id="14" name="TextBox 14"/>
          <p:cNvSpPr txBox="1"/>
          <p:nvPr/>
        </p:nvSpPr>
        <p:spPr>
          <a:xfrm>
            <a:off x="4963944" y="4411772"/>
            <a:ext cx="2096095"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Input lecture content</a:t>
            </a:r>
          </a:p>
        </p:txBody>
      </p:sp>
      <p:sp>
        <p:nvSpPr>
          <p:cNvPr id="15" name="TextBox 15"/>
          <p:cNvSpPr txBox="1"/>
          <p:nvPr/>
        </p:nvSpPr>
        <p:spPr>
          <a:xfrm>
            <a:off x="11893880" y="4378752"/>
            <a:ext cx="1938457"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levels Identification</a:t>
            </a:r>
          </a:p>
        </p:txBody>
      </p:sp>
      <p:sp>
        <p:nvSpPr>
          <p:cNvPr id="16" name="TextBox 16"/>
          <p:cNvSpPr txBox="1"/>
          <p:nvPr/>
        </p:nvSpPr>
        <p:spPr>
          <a:xfrm>
            <a:off x="8467198" y="4411772"/>
            <a:ext cx="1752362"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Intelligent system</a:t>
            </a:r>
          </a:p>
        </p:txBody>
      </p:sp>
      <p:sp>
        <p:nvSpPr>
          <p:cNvPr id="17" name="Freeform 17"/>
          <p:cNvSpPr/>
          <p:nvPr/>
        </p:nvSpPr>
        <p:spPr>
          <a:xfrm>
            <a:off x="12206959" y="2632246"/>
            <a:ext cx="1312300" cy="1312300"/>
          </a:xfrm>
          <a:custGeom>
            <a:avLst/>
            <a:gdLst/>
            <a:ahLst/>
            <a:cxnLst/>
            <a:rect l="l" t="t" r="r" b="b"/>
            <a:pathLst>
              <a:path w="1312300" h="1312300">
                <a:moveTo>
                  <a:pt x="0" y="0"/>
                </a:moveTo>
                <a:lnTo>
                  <a:pt x="1312299" y="0"/>
                </a:lnTo>
                <a:lnTo>
                  <a:pt x="1312299" y="1312299"/>
                </a:lnTo>
                <a:lnTo>
                  <a:pt x="0" y="1312299"/>
                </a:lnTo>
                <a:lnTo>
                  <a:pt x="0" y="0"/>
                </a:lnTo>
                <a:close/>
              </a:path>
            </a:pathLst>
          </a:custGeom>
          <a:blipFill>
            <a:blip r:embed="rId8"/>
            <a:stretch>
              <a:fillRect/>
            </a:stretch>
          </a:blipFill>
        </p:spPr>
      </p:sp>
      <p:sp>
        <p:nvSpPr>
          <p:cNvPr id="18" name="Freeform 18"/>
          <p:cNvSpPr/>
          <p:nvPr/>
        </p:nvSpPr>
        <p:spPr>
          <a:xfrm>
            <a:off x="14365736" y="5549208"/>
            <a:ext cx="1757261" cy="1757261"/>
          </a:xfrm>
          <a:custGeom>
            <a:avLst/>
            <a:gdLst/>
            <a:ahLst/>
            <a:cxnLst/>
            <a:rect l="l" t="t" r="r" b="b"/>
            <a:pathLst>
              <a:path w="1757261" h="1757261">
                <a:moveTo>
                  <a:pt x="0" y="0"/>
                </a:moveTo>
                <a:lnTo>
                  <a:pt x="1757261" y="0"/>
                </a:lnTo>
                <a:lnTo>
                  <a:pt x="1757261" y="1757261"/>
                </a:lnTo>
                <a:lnTo>
                  <a:pt x="0" y="1757261"/>
                </a:lnTo>
                <a:lnTo>
                  <a:pt x="0" y="0"/>
                </a:lnTo>
                <a:close/>
              </a:path>
            </a:pathLst>
          </a:custGeom>
          <a:blipFill>
            <a:blip r:embed="rId7"/>
            <a:stretch>
              <a:fillRect/>
            </a:stretch>
          </a:blipFill>
        </p:spPr>
      </p:sp>
      <p:sp>
        <p:nvSpPr>
          <p:cNvPr id="19" name="AutoShape 19"/>
          <p:cNvSpPr/>
          <p:nvPr/>
        </p:nvSpPr>
        <p:spPr>
          <a:xfrm>
            <a:off x="13519258" y="3288396"/>
            <a:ext cx="1725108" cy="2260813"/>
          </a:xfrm>
          <a:prstGeom prst="line">
            <a:avLst/>
          </a:prstGeom>
          <a:ln w="38100" cap="flat">
            <a:solidFill>
              <a:srgbClr val="000000"/>
            </a:solidFill>
            <a:prstDash val="solid"/>
            <a:headEnd type="none" w="sm" len="sm"/>
            <a:tailEnd type="arrow" w="med" len="sm"/>
          </a:ln>
        </p:spPr>
      </p:sp>
      <p:sp>
        <p:nvSpPr>
          <p:cNvPr id="20" name="TextBox 20"/>
          <p:cNvSpPr txBox="1"/>
          <p:nvPr/>
        </p:nvSpPr>
        <p:spPr>
          <a:xfrm>
            <a:off x="14029804" y="7358050"/>
            <a:ext cx="1752362"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Intelligent system</a:t>
            </a:r>
          </a:p>
        </p:txBody>
      </p:sp>
      <p:sp>
        <p:nvSpPr>
          <p:cNvPr id="21" name="AutoShape 21"/>
          <p:cNvSpPr/>
          <p:nvPr/>
        </p:nvSpPr>
        <p:spPr>
          <a:xfrm flipH="1">
            <a:off x="11528300" y="6427839"/>
            <a:ext cx="2837435" cy="0"/>
          </a:xfrm>
          <a:prstGeom prst="line">
            <a:avLst/>
          </a:prstGeom>
          <a:ln w="38100" cap="flat">
            <a:solidFill>
              <a:srgbClr val="000000"/>
            </a:solidFill>
            <a:prstDash val="solid"/>
            <a:headEnd type="none" w="sm" len="sm"/>
            <a:tailEnd type="arrow" w="med" len="sm"/>
          </a:ln>
        </p:spPr>
      </p:sp>
      <p:sp>
        <p:nvSpPr>
          <p:cNvPr id="22" name="Freeform 22"/>
          <p:cNvSpPr/>
          <p:nvPr/>
        </p:nvSpPr>
        <p:spPr>
          <a:xfrm>
            <a:off x="10023367" y="5675372"/>
            <a:ext cx="1504934" cy="1504934"/>
          </a:xfrm>
          <a:custGeom>
            <a:avLst/>
            <a:gdLst/>
            <a:ahLst/>
            <a:cxnLst/>
            <a:rect l="l" t="t" r="r" b="b"/>
            <a:pathLst>
              <a:path w="1504934" h="1504934">
                <a:moveTo>
                  <a:pt x="0" y="0"/>
                </a:moveTo>
                <a:lnTo>
                  <a:pt x="1504933" y="0"/>
                </a:lnTo>
                <a:lnTo>
                  <a:pt x="1504933" y="1504934"/>
                </a:lnTo>
                <a:lnTo>
                  <a:pt x="0" y="1504934"/>
                </a:lnTo>
                <a:lnTo>
                  <a:pt x="0" y="0"/>
                </a:lnTo>
                <a:close/>
              </a:path>
            </a:pathLst>
          </a:custGeom>
          <a:blipFill>
            <a:blip r:embed="rId9"/>
            <a:stretch>
              <a:fillRect/>
            </a:stretch>
          </a:blipFill>
        </p:spPr>
      </p:sp>
      <p:sp>
        <p:nvSpPr>
          <p:cNvPr id="23" name="TextBox 23"/>
          <p:cNvSpPr txBox="1"/>
          <p:nvPr/>
        </p:nvSpPr>
        <p:spPr>
          <a:xfrm>
            <a:off x="9564611" y="7475842"/>
            <a:ext cx="2422446" cy="264159"/>
          </a:xfrm>
          <a:prstGeom prst="rect">
            <a:avLst/>
          </a:prstGeom>
        </p:spPr>
        <p:txBody>
          <a:bodyPr lIns="0" tIns="0" rIns="0" bIns="0" rtlCol="0" anchor="t">
            <a:spAutoFit/>
          </a:bodyPr>
          <a:lstStyle/>
          <a:p>
            <a:pPr algn="ctr">
              <a:lnSpc>
                <a:spcPts val="2240"/>
              </a:lnSpc>
            </a:pPr>
            <a:r>
              <a:rPr lang="en-US" sz="1600">
                <a:solidFill>
                  <a:srgbClr val="000000"/>
                </a:solidFill>
                <a:latin typeface="Canva Sans"/>
                <a:ea typeface="Canva Sans"/>
                <a:cs typeface="Canva Sans"/>
                <a:sym typeface="Canva Sans"/>
              </a:rPr>
              <a:t>Generates Adaptive Quiz</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2335132" cy="1104900"/>
          </a:xfrm>
          <a:prstGeom prst="rect">
            <a:avLst/>
          </a:prstGeom>
        </p:spPr>
        <p:txBody>
          <a:bodyPr lIns="0" tIns="0" rIns="0" bIns="0" rtlCol="0" anchor="t">
            <a:spAutoFit/>
          </a:bodyPr>
          <a:lstStyle/>
          <a:p>
            <a:pPr algn="l">
              <a:lnSpc>
                <a:spcPts val="8760"/>
              </a:lnSpc>
            </a:pPr>
            <a:r>
              <a:rPr lang="en-US" sz="7300">
                <a:solidFill>
                  <a:srgbClr val="000000"/>
                </a:solidFill>
                <a:latin typeface="Anantason"/>
                <a:ea typeface="Anantason"/>
                <a:cs typeface="Anantason"/>
                <a:sym typeface="Anantason"/>
              </a:rPr>
              <a:t>Technologies and Techniques </a:t>
            </a:r>
          </a:p>
        </p:txBody>
      </p:sp>
      <p:sp>
        <p:nvSpPr>
          <p:cNvPr id="3" name="Freeform 3"/>
          <p:cNvSpPr/>
          <p:nvPr/>
        </p:nvSpPr>
        <p:spPr>
          <a:xfrm>
            <a:off x="10855329" y="1581150"/>
            <a:ext cx="8526110" cy="9249232"/>
          </a:xfrm>
          <a:custGeom>
            <a:avLst/>
            <a:gdLst/>
            <a:ahLst/>
            <a:cxnLst/>
            <a:rect l="l" t="t" r="r" b="b"/>
            <a:pathLst>
              <a:path w="8526110" h="9249232">
                <a:moveTo>
                  <a:pt x="0" y="0"/>
                </a:moveTo>
                <a:lnTo>
                  <a:pt x="8526110" y="0"/>
                </a:lnTo>
                <a:lnTo>
                  <a:pt x="8526110" y="9249232"/>
                </a:lnTo>
                <a:lnTo>
                  <a:pt x="0" y="9249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1028700" y="2647073"/>
          <a:ext cx="16230600" cy="5275095"/>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1028392">
                <a:tc>
                  <a:txBody>
                    <a:bodyPr/>
                    <a:lstStyle/>
                    <a:p>
                      <a:pPr algn="ctr">
                        <a:lnSpc>
                          <a:spcPts val="3780"/>
                        </a:lnSpc>
                        <a:defRPr/>
                      </a:pPr>
                      <a:r>
                        <a:rPr lang="en-US" sz="2700">
                          <a:solidFill>
                            <a:srgbClr val="000000">
                              <a:alpha val="84706"/>
                            </a:srgbClr>
                          </a:solidFill>
                          <a:latin typeface="Muli"/>
                          <a:ea typeface="Muli"/>
                          <a:cs typeface="Muli"/>
                          <a:sym typeface="Muli"/>
                        </a:rPr>
                        <a:t>Technologies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AB8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Techniques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DAB8FF">
                        <a:alpha val="84706"/>
                      </a:srgbClr>
                    </a:solidFill>
                  </a:tcPr>
                </a:tc>
                <a:extLst>
                  <a:ext uri="{0D108BD9-81ED-4DB2-BD59-A6C34878D82A}">
                    <a16:rowId xmlns:a16="http://schemas.microsoft.com/office/drawing/2014/main" val="10000"/>
                  </a:ext>
                </a:extLst>
              </a:tr>
              <a:tr h="1107628">
                <a:tc>
                  <a:txBody>
                    <a:bodyPr/>
                    <a:lstStyle/>
                    <a:p>
                      <a:pPr algn="ctr">
                        <a:lnSpc>
                          <a:spcPts val="3780"/>
                        </a:lnSpc>
                        <a:defRPr/>
                      </a:pPr>
                      <a:r>
                        <a:rPr lang="en-US" sz="2700">
                          <a:solidFill>
                            <a:srgbClr val="000000">
                              <a:alpha val="84706"/>
                            </a:srgbClr>
                          </a:solidFill>
                          <a:latin typeface="Muli"/>
                          <a:ea typeface="Muli"/>
                          <a:cs typeface="Muli"/>
                          <a:sym typeface="Muli"/>
                        </a:rPr>
                        <a:t>React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Adaptive Learning Technique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1"/>
                  </a:ext>
                </a:extLst>
              </a:tr>
              <a:tr h="1028392">
                <a:tc>
                  <a:txBody>
                    <a:bodyPr/>
                    <a:lstStyle/>
                    <a:p>
                      <a:pPr algn="ctr">
                        <a:lnSpc>
                          <a:spcPts val="3780"/>
                        </a:lnSpc>
                        <a:defRPr/>
                      </a:pPr>
                      <a:r>
                        <a:rPr lang="en-US" sz="2700">
                          <a:solidFill>
                            <a:srgbClr val="000000">
                              <a:alpha val="84706"/>
                            </a:srgbClr>
                          </a:solidFill>
                          <a:latin typeface="Muli"/>
                          <a:ea typeface="Muli"/>
                          <a:cs typeface="Muli"/>
                          <a:sym typeface="Muli"/>
                        </a:rPr>
                        <a:t>Express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r>
                        <a:rPr lang="en-US" sz="2700">
                          <a:solidFill>
                            <a:srgbClr val="000000">
                              <a:alpha val="84706"/>
                            </a:srgbClr>
                          </a:solidFill>
                          <a:latin typeface="Muli"/>
                          <a:ea typeface="Muli"/>
                          <a:cs typeface="Muli"/>
                          <a:sym typeface="Muli"/>
                        </a:rPr>
                        <a:t>Data Pre-processing</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2"/>
                  </a:ext>
                </a:extLst>
              </a:tr>
              <a:tr h="1164292">
                <a:tc>
                  <a:txBody>
                    <a:bodyPr/>
                    <a:lstStyle/>
                    <a:p>
                      <a:pPr algn="ctr">
                        <a:lnSpc>
                          <a:spcPts val="3780"/>
                        </a:lnSpc>
                        <a:defRPr/>
                      </a:pPr>
                      <a:r>
                        <a:rPr lang="en-US" sz="2700">
                          <a:solidFill>
                            <a:srgbClr val="000000">
                              <a:alpha val="84706"/>
                            </a:srgbClr>
                          </a:solidFill>
                          <a:latin typeface="Muli"/>
                          <a:ea typeface="Muli"/>
                          <a:cs typeface="Muli"/>
                          <a:sym typeface="Muli"/>
                        </a:rPr>
                        <a:t>Nodejs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3"/>
                  </a:ext>
                </a:extLst>
              </a:tr>
              <a:tr h="946393">
                <a:tc>
                  <a:txBody>
                    <a:bodyPr/>
                    <a:lstStyle/>
                    <a:p>
                      <a:pPr algn="ctr">
                        <a:lnSpc>
                          <a:spcPts val="3780"/>
                        </a:lnSpc>
                        <a:defRPr/>
                      </a:pPr>
                      <a:r>
                        <a:rPr lang="en-US" sz="2700">
                          <a:solidFill>
                            <a:srgbClr val="000000">
                              <a:alpha val="84706"/>
                            </a:srgbClr>
                          </a:solidFill>
                          <a:latin typeface="Muli"/>
                          <a:ea typeface="Muli"/>
                          <a:cs typeface="Muli"/>
                          <a:sym typeface="Muli"/>
                        </a:rPr>
                        <a:t>Mongo DB</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tc>
                  <a:txBody>
                    <a:bodyPr/>
                    <a:lstStyle/>
                    <a:p>
                      <a:pPr algn="ctr">
                        <a:lnSpc>
                          <a:spcPts val="3780"/>
                        </a:lnSpc>
                        <a:defRPr/>
                      </a:pP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alpha val="84706"/>
                      </a:srgbClr>
                    </a:solidFill>
                  </a:tcPr>
                </a:tc>
                <a:extLst>
                  <a:ext uri="{0D108BD9-81ED-4DB2-BD59-A6C34878D82A}">
                    <a16:rowId xmlns:a16="http://schemas.microsoft.com/office/drawing/2014/main" val="10004"/>
                  </a:ext>
                </a:extLst>
              </a:tr>
            </a:tbl>
          </a:graphicData>
        </a:graphic>
      </p:graphicFrame>
      <p:grpSp>
        <p:nvGrpSpPr>
          <p:cNvPr id="5" name="Group 5"/>
          <p:cNvGrpSpPr/>
          <p:nvPr/>
        </p:nvGrpSpPr>
        <p:grpSpPr>
          <a:xfrm>
            <a:off x="0" y="9548232"/>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666423"/>
            <a:ext cx="8956428" cy="9224785"/>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stretch>
              <a:fillRect/>
            </a:stretch>
          </a:blipFill>
        </p:spPr>
      </p:sp>
      <p:sp>
        <p:nvSpPr>
          <p:cNvPr id="3" name="Freeform 3"/>
          <p:cNvSpPr/>
          <p:nvPr/>
        </p:nvSpPr>
        <p:spPr>
          <a:xfrm>
            <a:off x="0" y="9548232"/>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3"/>
            <a:stretch>
              <a:fillRect/>
            </a:stretch>
          </a:blipFill>
        </p:spPr>
      </p:sp>
      <p:sp>
        <p:nvSpPr>
          <p:cNvPr id="4" name="TextBox 4"/>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Requirments</a:t>
            </a:r>
          </a:p>
        </p:txBody>
      </p:sp>
      <p:grpSp>
        <p:nvGrpSpPr>
          <p:cNvPr id="5" name="Group 5"/>
          <p:cNvGrpSpPr/>
          <p:nvPr/>
        </p:nvGrpSpPr>
        <p:grpSpPr>
          <a:xfrm>
            <a:off x="0" y="9548232"/>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graphicFrame>
        <p:nvGraphicFramePr>
          <p:cNvPr id="8" name="Table 8"/>
          <p:cNvGraphicFramePr>
            <a:graphicFrameLocks noGrp="1"/>
          </p:cNvGraphicFramePr>
          <p:nvPr/>
        </p:nvGraphicFramePr>
        <p:xfrm>
          <a:off x="1551565" y="1678328"/>
          <a:ext cx="15184869" cy="7705725"/>
        </p:xfrm>
        <a:graphic>
          <a:graphicData uri="http://schemas.openxmlformats.org/drawingml/2006/table">
            <a:tbl>
              <a:tblPr/>
              <a:tblGrid>
                <a:gridCol w="3646021">
                  <a:extLst>
                    <a:ext uri="{9D8B030D-6E8A-4147-A177-3AD203B41FA5}">
                      <a16:colId xmlns:a16="http://schemas.microsoft.com/office/drawing/2014/main" val="20000"/>
                    </a:ext>
                  </a:extLst>
                </a:gridCol>
                <a:gridCol w="3863927">
                  <a:extLst>
                    <a:ext uri="{9D8B030D-6E8A-4147-A177-3AD203B41FA5}">
                      <a16:colId xmlns:a16="http://schemas.microsoft.com/office/drawing/2014/main" val="20001"/>
                    </a:ext>
                  </a:extLst>
                </a:gridCol>
                <a:gridCol w="3701751">
                  <a:extLst>
                    <a:ext uri="{9D8B030D-6E8A-4147-A177-3AD203B41FA5}">
                      <a16:colId xmlns:a16="http://schemas.microsoft.com/office/drawing/2014/main" val="20002"/>
                    </a:ext>
                  </a:extLst>
                </a:gridCol>
                <a:gridCol w="3973170">
                  <a:extLst>
                    <a:ext uri="{9D8B030D-6E8A-4147-A177-3AD203B41FA5}">
                      <a16:colId xmlns:a16="http://schemas.microsoft.com/office/drawing/2014/main" val="20003"/>
                    </a:ext>
                  </a:extLst>
                </a:gridCol>
              </a:tblGrid>
              <a:tr h="1776041">
                <a:tc>
                  <a:txBody>
                    <a:bodyPr/>
                    <a:lstStyle/>
                    <a:p>
                      <a:pPr algn="ctr">
                        <a:lnSpc>
                          <a:spcPts val="4200"/>
                        </a:lnSpc>
                        <a:defRPr/>
                      </a:pPr>
                      <a:r>
                        <a:rPr lang="en-US" sz="3000">
                          <a:solidFill>
                            <a:srgbClr val="000000"/>
                          </a:solidFill>
                          <a:latin typeface="Anantason"/>
                          <a:ea typeface="Anantason"/>
                          <a:cs typeface="Anantason"/>
                          <a:sym typeface="Anantason"/>
                        </a:rPr>
                        <a:t>Functional</a:t>
                      </a:r>
                      <a:endParaRPr lang="en-US" sz="1100"/>
                    </a:p>
                    <a:p>
                      <a:pPr algn="ctr">
                        <a:lnSpc>
                          <a:spcPts val="4200"/>
                        </a:lnSpc>
                      </a:pPr>
                      <a:r>
                        <a:rPr lang="en-US" sz="3000">
                          <a:solidFill>
                            <a:srgbClr val="000000"/>
                          </a:solidFill>
                          <a:latin typeface="Anantason"/>
                          <a:ea typeface="Anantason"/>
                          <a:cs typeface="Anantason"/>
                          <a:sym typeface="Anantason"/>
                        </a:rPr>
                        <a:t>Requirements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tc>
                  <a:txBody>
                    <a:bodyPr/>
                    <a:lstStyle/>
                    <a:p>
                      <a:pPr algn="ctr">
                        <a:lnSpc>
                          <a:spcPts val="4200"/>
                        </a:lnSpc>
                        <a:defRPr/>
                      </a:pPr>
                      <a:r>
                        <a:rPr lang="en-US" sz="3000">
                          <a:solidFill>
                            <a:srgbClr val="000000"/>
                          </a:solidFill>
                          <a:latin typeface="Anantason"/>
                          <a:ea typeface="Anantason"/>
                          <a:cs typeface="Anantason"/>
                          <a:sym typeface="Anantason"/>
                        </a:rPr>
                        <a:t>Non Functional</a:t>
                      </a:r>
                      <a:endParaRPr lang="en-US" sz="1100"/>
                    </a:p>
                    <a:p>
                      <a:pPr algn="ctr">
                        <a:lnSpc>
                          <a:spcPts val="4200"/>
                        </a:lnSpc>
                      </a:pPr>
                      <a:r>
                        <a:rPr lang="en-US" sz="3000">
                          <a:solidFill>
                            <a:srgbClr val="000000"/>
                          </a:solidFill>
                          <a:latin typeface="Anantason"/>
                          <a:ea typeface="Anantason"/>
                          <a:cs typeface="Anantason"/>
                          <a:sym typeface="Anantason"/>
                        </a:rPr>
                        <a:t>Requirements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tc>
                  <a:txBody>
                    <a:bodyPr/>
                    <a:lstStyle/>
                    <a:p>
                      <a:pPr algn="ctr">
                        <a:lnSpc>
                          <a:spcPts val="4200"/>
                        </a:lnSpc>
                        <a:defRPr/>
                      </a:pPr>
                      <a:r>
                        <a:rPr lang="en-US" sz="3000">
                          <a:solidFill>
                            <a:srgbClr val="000000"/>
                          </a:solidFill>
                          <a:latin typeface="Anantason"/>
                          <a:ea typeface="Anantason"/>
                          <a:cs typeface="Anantason"/>
                          <a:sym typeface="Anantason"/>
                        </a:rPr>
                        <a:t>Software Requirements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tc>
                  <a:txBody>
                    <a:bodyPr/>
                    <a:lstStyle/>
                    <a:p>
                      <a:pPr algn="ctr">
                        <a:lnSpc>
                          <a:spcPts val="4200"/>
                        </a:lnSpc>
                        <a:defRPr/>
                      </a:pPr>
                      <a:r>
                        <a:rPr lang="en-US" sz="3000">
                          <a:solidFill>
                            <a:srgbClr val="000000"/>
                          </a:solidFill>
                          <a:latin typeface="Anantason"/>
                          <a:ea typeface="Anantason"/>
                          <a:cs typeface="Anantason"/>
                          <a:sym typeface="Anantason"/>
                        </a:rPr>
                        <a:t>Personal Requirements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CE0A9"/>
                    </a:solidFill>
                  </a:tcPr>
                </a:tc>
                <a:extLst>
                  <a:ext uri="{0D108BD9-81ED-4DB2-BD59-A6C34878D82A}">
                    <a16:rowId xmlns:a16="http://schemas.microsoft.com/office/drawing/2014/main" val="10000"/>
                  </a:ext>
                </a:extLst>
              </a:tr>
              <a:tr h="5929684">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Adaptive Quiz Generation</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Alert System</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Feedback Mechanism</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Progress Dashboard</a:t>
                      </a:r>
                    </a:p>
                    <a:p>
                      <a:pPr algn="l">
                        <a:lnSpc>
                          <a:spcPts val="3919"/>
                        </a:lnSpc>
                      </a:pPr>
                      <a:endParaRPr lang="en-US" sz="2799">
                        <a:solidFill>
                          <a:srgbClr val="000000"/>
                        </a:solidFill>
                        <a:latin typeface="Muli"/>
                        <a:ea typeface="Muli"/>
                        <a:cs typeface="Muli"/>
                        <a:sym typeface="Muli"/>
                      </a:endParaRP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Performance</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Scalability</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Usability</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Reliability</a:t>
                      </a: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Adaptive Algorithms</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Grading System</a:t>
                      </a:r>
                    </a:p>
                    <a:p>
                      <a:pPr algn="l">
                        <a:lnSpc>
                          <a:spcPts val="3919"/>
                        </a:lnSpc>
                      </a:pPr>
                      <a:endParaRPr lang="en-US" sz="2799">
                        <a:solidFill>
                          <a:srgbClr val="000000"/>
                        </a:solidFill>
                        <a:latin typeface="Muli"/>
                        <a:ea typeface="Muli"/>
                        <a:cs typeface="Muli"/>
                        <a:sym typeface="Muli"/>
                      </a:endParaRPr>
                    </a:p>
                    <a:p>
                      <a:pPr marL="604519" lvl="1" indent="-302260" algn="l">
                        <a:lnSpc>
                          <a:spcPts val="3919"/>
                        </a:lnSpc>
                        <a:buFont typeface="Arial"/>
                        <a:buChar char="•"/>
                      </a:pPr>
                      <a:r>
                        <a:rPr lang="en-US" sz="2799">
                          <a:solidFill>
                            <a:srgbClr val="000000"/>
                          </a:solidFill>
                          <a:latin typeface="Muli"/>
                          <a:ea typeface="Muli"/>
                          <a:cs typeface="Muli"/>
                          <a:sym typeface="Muli"/>
                        </a:rPr>
                        <a:t>Notification System</a:t>
                      </a:r>
                    </a:p>
                    <a:p>
                      <a:pPr algn="l">
                        <a:lnSpc>
                          <a:spcPts val="3919"/>
                        </a:lnSpc>
                      </a:pPr>
                      <a:endParaRPr lang="en-US" sz="2799">
                        <a:solidFill>
                          <a:srgbClr val="000000"/>
                        </a:solidFill>
                        <a:latin typeface="Muli"/>
                        <a:ea typeface="Muli"/>
                        <a:cs typeface="Muli"/>
                        <a:sym typeface="Muli"/>
                      </a:endParaRPr>
                    </a:p>
                    <a:p>
                      <a:pPr algn="l">
                        <a:lnSpc>
                          <a:spcPts val="3919"/>
                        </a:lnSpc>
                      </a:pPr>
                      <a:endParaRPr lang="en-US" sz="2799">
                        <a:solidFill>
                          <a:srgbClr val="000000"/>
                        </a:solidFill>
                        <a:latin typeface="Muli"/>
                        <a:ea typeface="Muli"/>
                        <a:cs typeface="Muli"/>
                        <a:sym typeface="Muli"/>
                      </a:endParaRPr>
                    </a:p>
                    <a:p>
                      <a:pPr algn="l">
                        <a:lnSpc>
                          <a:spcPts val="3919"/>
                        </a:lnSpc>
                      </a:pPr>
                      <a:endParaRPr lang="en-US" sz="2799">
                        <a:solidFill>
                          <a:srgbClr val="000000"/>
                        </a:solidFill>
                        <a:latin typeface="Muli"/>
                        <a:ea typeface="Muli"/>
                        <a:cs typeface="Muli"/>
                        <a:sym typeface="Muli"/>
                      </a:endParaRP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tc>
                  <a:txBody>
                    <a:bodyPr/>
                    <a:lstStyle/>
                    <a:p>
                      <a:pPr marL="604519" lvl="1" indent="-302260" algn="l">
                        <a:lnSpc>
                          <a:spcPts val="3919"/>
                        </a:lnSpc>
                        <a:buFont typeface="Arial"/>
                        <a:buChar char="•"/>
                        <a:defRPr/>
                      </a:pPr>
                      <a:r>
                        <a:rPr lang="en-US" sz="2799">
                          <a:solidFill>
                            <a:srgbClr val="000000"/>
                          </a:solidFill>
                          <a:latin typeface="Muli"/>
                          <a:ea typeface="Muli"/>
                          <a:cs typeface="Muli"/>
                          <a:sym typeface="Muli"/>
                        </a:rPr>
                        <a:t>Instructor Involvement</a:t>
                      </a:r>
                      <a:endParaRPr lang="en-US" sz="1100"/>
                    </a:p>
                    <a:p>
                      <a:pPr algn="l">
                        <a:lnSpc>
                          <a:spcPts val="3919"/>
                        </a:lnSpc>
                      </a:pPr>
                      <a:endParaRPr lang="en-US" sz="1100"/>
                    </a:p>
                    <a:p>
                      <a:pPr marL="604519" lvl="1" indent="-302260" algn="l">
                        <a:lnSpc>
                          <a:spcPts val="3919"/>
                        </a:lnSpc>
                        <a:buFont typeface="Arial"/>
                        <a:buChar char="•"/>
                      </a:pPr>
                      <a:r>
                        <a:rPr lang="en-US" sz="2799">
                          <a:solidFill>
                            <a:srgbClr val="000000"/>
                          </a:solidFill>
                          <a:latin typeface="Muli"/>
                          <a:ea typeface="Muli"/>
                          <a:cs typeface="Muli"/>
                          <a:sym typeface="Muli"/>
                        </a:rPr>
                        <a:t>Student Engagement</a:t>
                      </a:r>
                    </a:p>
                    <a:p>
                      <a:pPr algn="l">
                        <a:lnSpc>
                          <a:spcPts val="3919"/>
                        </a:lnSpc>
                      </a:pPr>
                      <a:endParaRPr lang="en-US" sz="2799">
                        <a:solidFill>
                          <a:srgbClr val="000000"/>
                        </a:solidFill>
                        <a:latin typeface="Muli"/>
                        <a:ea typeface="Muli"/>
                        <a:cs typeface="Muli"/>
                        <a:sym typeface="Muli"/>
                      </a:endParaRPr>
                    </a:p>
                  </a:txBody>
                  <a:tcPr marL="190500" marR="190500" marT="190500" marB="1905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0" y="9538707"/>
            <a:ext cx="4132584" cy="738768"/>
          </a:xfrm>
          <a:custGeom>
            <a:avLst/>
            <a:gdLst/>
            <a:ahLst/>
            <a:cxnLst/>
            <a:rect l="l" t="t" r="r" b="b"/>
            <a:pathLst>
              <a:path w="4132584" h="738768">
                <a:moveTo>
                  <a:pt x="0" y="0"/>
                </a:moveTo>
                <a:lnTo>
                  <a:pt x="4132584" y="0"/>
                </a:lnTo>
                <a:lnTo>
                  <a:pt x="4132584" y="738768"/>
                </a:lnTo>
                <a:lnTo>
                  <a:pt x="0" y="738768"/>
                </a:lnTo>
                <a:lnTo>
                  <a:pt x="0" y="0"/>
                </a:lnTo>
                <a:close/>
              </a:path>
            </a:pathLst>
          </a:custGeom>
          <a:blipFill>
            <a:blip r:embed="rId2"/>
            <a:stretch>
              <a:fillRect/>
            </a:stretch>
          </a:blipFill>
        </p:spPr>
      </p:sp>
      <p:sp>
        <p:nvSpPr>
          <p:cNvPr id="3" name="TextBox 3"/>
          <p:cNvSpPr txBox="1"/>
          <p:nvPr/>
        </p:nvSpPr>
        <p:spPr>
          <a:xfrm>
            <a:off x="1028700" y="666423"/>
            <a:ext cx="9747133"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Work breakdown</a:t>
            </a:r>
          </a:p>
        </p:txBody>
      </p:sp>
      <p:grpSp>
        <p:nvGrpSpPr>
          <p:cNvPr id="4" name="Group 4"/>
          <p:cNvGrpSpPr/>
          <p:nvPr/>
        </p:nvGrpSpPr>
        <p:grpSpPr>
          <a:xfrm>
            <a:off x="0" y="9538707"/>
            <a:ext cx="10775833" cy="738768"/>
            <a:chOff x="0" y="0"/>
            <a:chExt cx="14367778" cy="985024"/>
          </a:xfrm>
        </p:grpSpPr>
        <p:sp>
          <p:nvSpPr>
            <p:cNvPr id="5" name="Freeform 5"/>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2"/>
              <a:stretch>
                <a:fillRect/>
              </a:stretch>
            </a:blipFill>
          </p:spPr>
        </p:sp>
        <p:sp>
          <p:nvSpPr>
            <p:cNvPr id="6" name="TextBox 6"/>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grpSp>
        <p:nvGrpSpPr>
          <p:cNvPr id="7" name="Group 7"/>
          <p:cNvGrpSpPr/>
          <p:nvPr/>
        </p:nvGrpSpPr>
        <p:grpSpPr>
          <a:xfrm>
            <a:off x="7046023" y="495181"/>
            <a:ext cx="3086100" cy="1167374"/>
            <a:chOff x="0" y="0"/>
            <a:chExt cx="812800" cy="307457"/>
          </a:xfrm>
        </p:grpSpPr>
        <p:sp>
          <p:nvSpPr>
            <p:cNvPr id="8" name="Freeform 8"/>
            <p:cNvSpPr/>
            <p:nvPr/>
          </p:nvSpPr>
          <p:spPr>
            <a:xfrm>
              <a:off x="0" y="0"/>
              <a:ext cx="812800" cy="307457"/>
            </a:xfrm>
            <a:custGeom>
              <a:avLst/>
              <a:gdLst/>
              <a:ahLst/>
              <a:cxnLst/>
              <a:rect l="l" t="t" r="r" b="b"/>
              <a:pathLst>
                <a:path w="812800" h="307457">
                  <a:moveTo>
                    <a:pt x="0" y="0"/>
                  </a:moveTo>
                  <a:lnTo>
                    <a:pt x="812800" y="0"/>
                  </a:lnTo>
                  <a:lnTo>
                    <a:pt x="812800" y="307457"/>
                  </a:lnTo>
                  <a:lnTo>
                    <a:pt x="0" y="307457"/>
                  </a:lnTo>
                  <a:close/>
                </a:path>
              </a:pathLst>
            </a:custGeom>
            <a:solidFill>
              <a:srgbClr val="DAB8FF"/>
            </a:solidFill>
          </p:spPr>
        </p:sp>
        <p:sp>
          <p:nvSpPr>
            <p:cNvPr id="9" name="TextBox 9"/>
            <p:cNvSpPr txBox="1"/>
            <p:nvPr/>
          </p:nvSpPr>
          <p:spPr>
            <a:xfrm>
              <a:off x="0" y="-19050"/>
              <a:ext cx="812800" cy="326507"/>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MiStudy</a:t>
              </a:r>
            </a:p>
          </p:txBody>
        </p:sp>
      </p:grpSp>
      <p:grpSp>
        <p:nvGrpSpPr>
          <p:cNvPr id="10" name="Group 10"/>
          <p:cNvGrpSpPr/>
          <p:nvPr/>
        </p:nvGrpSpPr>
        <p:grpSpPr>
          <a:xfrm>
            <a:off x="8894121" y="2129280"/>
            <a:ext cx="2392585" cy="1167374"/>
            <a:chOff x="0" y="0"/>
            <a:chExt cx="630146" cy="307457"/>
          </a:xfrm>
        </p:grpSpPr>
        <p:sp>
          <p:nvSpPr>
            <p:cNvPr id="11" name="Freeform 11"/>
            <p:cNvSpPr/>
            <p:nvPr/>
          </p:nvSpPr>
          <p:spPr>
            <a:xfrm>
              <a:off x="0" y="0"/>
              <a:ext cx="630146" cy="307457"/>
            </a:xfrm>
            <a:custGeom>
              <a:avLst/>
              <a:gdLst/>
              <a:ahLst/>
              <a:cxnLst/>
              <a:rect l="l" t="t" r="r" b="b"/>
              <a:pathLst>
                <a:path w="630146" h="307457">
                  <a:moveTo>
                    <a:pt x="0" y="0"/>
                  </a:moveTo>
                  <a:lnTo>
                    <a:pt x="630146" y="0"/>
                  </a:lnTo>
                  <a:lnTo>
                    <a:pt x="630146" y="307457"/>
                  </a:lnTo>
                  <a:lnTo>
                    <a:pt x="0" y="307457"/>
                  </a:lnTo>
                  <a:close/>
                </a:path>
              </a:pathLst>
            </a:custGeom>
            <a:solidFill>
              <a:srgbClr val="DAB8FF"/>
            </a:solidFill>
          </p:spPr>
        </p:sp>
        <p:sp>
          <p:nvSpPr>
            <p:cNvPr id="12" name="TextBox 12"/>
            <p:cNvSpPr txBox="1"/>
            <p:nvPr/>
          </p:nvSpPr>
          <p:spPr>
            <a:xfrm>
              <a:off x="0" y="-19050"/>
              <a:ext cx="630146" cy="326507"/>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Implementation</a:t>
              </a:r>
            </a:p>
          </p:txBody>
        </p:sp>
      </p:grpSp>
      <p:grpSp>
        <p:nvGrpSpPr>
          <p:cNvPr id="13" name="Group 13"/>
          <p:cNvGrpSpPr/>
          <p:nvPr/>
        </p:nvGrpSpPr>
        <p:grpSpPr>
          <a:xfrm>
            <a:off x="6333303" y="2129280"/>
            <a:ext cx="2198726" cy="1167374"/>
            <a:chOff x="0" y="0"/>
            <a:chExt cx="579088" cy="307457"/>
          </a:xfrm>
        </p:grpSpPr>
        <p:sp>
          <p:nvSpPr>
            <p:cNvPr id="14" name="Freeform 14"/>
            <p:cNvSpPr/>
            <p:nvPr/>
          </p:nvSpPr>
          <p:spPr>
            <a:xfrm>
              <a:off x="0" y="0"/>
              <a:ext cx="579088" cy="307457"/>
            </a:xfrm>
            <a:custGeom>
              <a:avLst/>
              <a:gdLst/>
              <a:ahLst/>
              <a:cxnLst/>
              <a:rect l="l" t="t" r="r" b="b"/>
              <a:pathLst>
                <a:path w="579088" h="307457">
                  <a:moveTo>
                    <a:pt x="0" y="0"/>
                  </a:moveTo>
                  <a:lnTo>
                    <a:pt x="579088" y="0"/>
                  </a:lnTo>
                  <a:lnTo>
                    <a:pt x="579088" y="307457"/>
                  </a:lnTo>
                  <a:lnTo>
                    <a:pt x="0" y="307457"/>
                  </a:lnTo>
                  <a:close/>
                </a:path>
              </a:pathLst>
            </a:custGeom>
            <a:solidFill>
              <a:srgbClr val="DAB8FF"/>
            </a:solidFill>
          </p:spPr>
        </p:sp>
        <p:sp>
          <p:nvSpPr>
            <p:cNvPr id="15" name="TextBox 15"/>
            <p:cNvSpPr txBox="1"/>
            <p:nvPr/>
          </p:nvSpPr>
          <p:spPr>
            <a:xfrm>
              <a:off x="0" y="-19050"/>
              <a:ext cx="579088" cy="326507"/>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Design</a:t>
              </a:r>
            </a:p>
          </p:txBody>
        </p:sp>
      </p:grpSp>
      <p:grpSp>
        <p:nvGrpSpPr>
          <p:cNvPr id="16" name="Group 16"/>
          <p:cNvGrpSpPr/>
          <p:nvPr/>
        </p:nvGrpSpPr>
        <p:grpSpPr>
          <a:xfrm>
            <a:off x="3807159" y="2181993"/>
            <a:ext cx="2068944" cy="1167374"/>
            <a:chOff x="0" y="0"/>
            <a:chExt cx="544907" cy="307457"/>
          </a:xfrm>
        </p:grpSpPr>
        <p:sp>
          <p:nvSpPr>
            <p:cNvPr id="17" name="Freeform 17"/>
            <p:cNvSpPr/>
            <p:nvPr/>
          </p:nvSpPr>
          <p:spPr>
            <a:xfrm>
              <a:off x="0" y="0"/>
              <a:ext cx="544907" cy="307457"/>
            </a:xfrm>
            <a:custGeom>
              <a:avLst/>
              <a:gdLst/>
              <a:ahLst/>
              <a:cxnLst/>
              <a:rect l="l" t="t" r="r" b="b"/>
              <a:pathLst>
                <a:path w="544907" h="307457">
                  <a:moveTo>
                    <a:pt x="0" y="0"/>
                  </a:moveTo>
                  <a:lnTo>
                    <a:pt x="544907" y="0"/>
                  </a:lnTo>
                  <a:lnTo>
                    <a:pt x="544907" y="307457"/>
                  </a:lnTo>
                  <a:lnTo>
                    <a:pt x="0" y="307457"/>
                  </a:lnTo>
                  <a:close/>
                </a:path>
              </a:pathLst>
            </a:custGeom>
            <a:solidFill>
              <a:srgbClr val="DAB8FF"/>
            </a:solidFill>
          </p:spPr>
        </p:sp>
        <p:sp>
          <p:nvSpPr>
            <p:cNvPr id="18" name="TextBox 18"/>
            <p:cNvSpPr txBox="1"/>
            <p:nvPr/>
          </p:nvSpPr>
          <p:spPr>
            <a:xfrm>
              <a:off x="0" y="-19050"/>
              <a:ext cx="544907" cy="326507"/>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Planing</a:t>
              </a:r>
            </a:p>
          </p:txBody>
        </p:sp>
      </p:grpSp>
      <p:grpSp>
        <p:nvGrpSpPr>
          <p:cNvPr id="19" name="Group 19"/>
          <p:cNvGrpSpPr/>
          <p:nvPr/>
        </p:nvGrpSpPr>
        <p:grpSpPr>
          <a:xfrm>
            <a:off x="11743906" y="2129280"/>
            <a:ext cx="2369467" cy="1167374"/>
            <a:chOff x="0" y="0"/>
            <a:chExt cx="624057" cy="307457"/>
          </a:xfrm>
        </p:grpSpPr>
        <p:sp>
          <p:nvSpPr>
            <p:cNvPr id="20" name="Freeform 20"/>
            <p:cNvSpPr/>
            <p:nvPr/>
          </p:nvSpPr>
          <p:spPr>
            <a:xfrm>
              <a:off x="0" y="0"/>
              <a:ext cx="624057" cy="307457"/>
            </a:xfrm>
            <a:custGeom>
              <a:avLst/>
              <a:gdLst/>
              <a:ahLst/>
              <a:cxnLst/>
              <a:rect l="l" t="t" r="r" b="b"/>
              <a:pathLst>
                <a:path w="624057" h="307457">
                  <a:moveTo>
                    <a:pt x="0" y="0"/>
                  </a:moveTo>
                  <a:lnTo>
                    <a:pt x="624057" y="0"/>
                  </a:lnTo>
                  <a:lnTo>
                    <a:pt x="624057" y="307457"/>
                  </a:lnTo>
                  <a:lnTo>
                    <a:pt x="0" y="307457"/>
                  </a:lnTo>
                  <a:close/>
                </a:path>
              </a:pathLst>
            </a:custGeom>
            <a:solidFill>
              <a:srgbClr val="DAB8FF"/>
            </a:solidFill>
          </p:spPr>
        </p:sp>
        <p:sp>
          <p:nvSpPr>
            <p:cNvPr id="21" name="TextBox 21"/>
            <p:cNvSpPr txBox="1"/>
            <p:nvPr/>
          </p:nvSpPr>
          <p:spPr>
            <a:xfrm>
              <a:off x="0" y="-19050"/>
              <a:ext cx="624057" cy="326507"/>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Testing</a:t>
              </a:r>
            </a:p>
          </p:txBody>
        </p:sp>
      </p:grpSp>
      <p:grpSp>
        <p:nvGrpSpPr>
          <p:cNvPr id="22" name="Group 22"/>
          <p:cNvGrpSpPr/>
          <p:nvPr/>
        </p:nvGrpSpPr>
        <p:grpSpPr>
          <a:xfrm>
            <a:off x="14475323" y="2129280"/>
            <a:ext cx="2369467" cy="1167374"/>
            <a:chOff x="0" y="0"/>
            <a:chExt cx="624057" cy="307457"/>
          </a:xfrm>
        </p:grpSpPr>
        <p:sp>
          <p:nvSpPr>
            <p:cNvPr id="23" name="Freeform 23"/>
            <p:cNvSpPr/>
            <p:nvPr/>
          </p:nvSpPr>
          <p:spPr>
            <a:xfrm>
              <a:off x="0" y="0"/>
              <a:ext cx="624057" cy="307457"/>
            </a:xfrm>
            <a:custGeom>
              <a:avLst/>
              <a:gdLst/>
              <a:ahLst/>
              <a:cxnLst/>
              <a:rect l="l" t="t" r="r" b="b"/>
              <a:pathLst>
                <a:path w="624057" h="307457">
                  <a:moveTo>
                    <a:pt x="0" y="0"/>
                  </a:moveTo>
                  <a:lnTo>
                    <a:pt x="624057" y="0"/>
                  </a:lnTo>
                  <a:lnTo>
                    <a:pt x="624057" y="307457"/>
                  </a:lnTo>
                  <a:lnTo>
                    <a:pt x="0" y="307457"/>
                  </a:lnTo>
                  <a:close/>
                </a:path>
              </a:pathLst>
            </a:custGeom>
            <a:solidFill>
              <a:srgbClr val="DAB8FF"/>
            </a:solidFill>
          </p:spPr>
        </p:sp>
        <p:sp>
          <p:nvSpPr>
            <p:cNvPr id="24" name="TextBox 24"/>
            <p:cNvSpPr txBox="1"/>
            <p:nvPr/>
          </p:nvSpPr>
          <p:spPr>
            <a:xfrm>
              <a:off x="0" y="-19050"/>
              <a:ext cx="624057" cy="326507"/>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Closeout</a:t>
              </a:r>
            </a:p>
          </p:txBody>
        </p:sp>
      </p:grpSp>
      <p:grpSp>
        <p:nvGrpSpPr>
          <p:cNvPr id="25" name="Group 25"/>
          <p:cNvGrpSpPr/>
          <p:nvPr/>
        </p:nvGrpSpPr>
        <p:grpSpPr>
          <a:xfrm>
            <a:off x="1145878" y="2204711"/>
            <a:ext cx="2189100" cy="5043568"/>
            <a:chOff x="0" y="0"/>
            <a:chExt cx="2918800" cy="6724758"/>
          </a:xfrm>
        </p:grpSpPr>
        <p:grpSp>
          <p:nvGrpSpPr>
            <p:cNvPr id="26" name="Group 26"/>
            <p:cNvGrpSpPr/>
            <p:nvPr/>
          </p:nvGrpSpPr>
          <p:grpSpPr>
            <a:xfrm>
              <a:off x="6094" y="0"/>
              <a:ext cx="2912707" cy="1556499"/>
              <a:chOff x="0" y="0"/>
              <a:chExt cx="575349" cy="307457"/>
            </a:xfrm>
          </p:grpSpPr>
          <p:sp>
            <p:nvSpPr>
              <p:cNvPr id="27" name="Freeform 27"/>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DAB8FF"/>
              </a:solidFill>
            </p:spPr>
          </p:sp>
          <p:sp>
            <p:nvSpPr>
              <p:cNvPr id="28" name="TextBox 28"/>
              <p:cNvSpPr txBox="1"/>
              <p:nvPr/>
            </p:nvSpPr>
            <p:spPr>
              <a:xfrm>
                <a:off x="0" y="-19050"/>
                <a:ext cx="575349" cy="326507"/>
              </a:xfrm>
              <a:prstGeom prst="rect">
                <a:avLst/>
              </a:prstGeom>
            </p:spPr>
            <p:txBody>
              <a:bodyPr lIns="50800" tIns="50800" rIns="50800" bIns="50800" rtlCol="0" anchor="ctr"/>
              <a:lstStyle/>
              <a:p>
                <a:pPr algn="ctr">
                  <a:lnSpc>
                    <a:spcPts val="2859"/>
                  </a:lnSpc>
                </a:pPr>
                <a:r>
                  <a:rPr lang="en-US" sz="2199" spc="191">
                    <a:solidFill>
                      <a:srgbClr val="000000"/>
                    </a:solidFill>
                    <a:latin typeface="Anantason"/>
                    <a:ea typeface="Anantason"/>
                    <a:cs typeface="Anantason"/>
                    <a:sym typeface="Anantason"/>
                  </a:rPr>
                  <a:t>Initiation</a:t>
                </a:r>
              </a:p>
            </p:txBody>
          </p:sp>
        </p:grpSp>
        <p:grpSp>
          <p:nvGrpSpPr>
            <p:cNvPr id="29" name="Group 29"/>
            <p:cNvGrpSpPr/>
            <p:nvPr/>
          </p:nvGrpSpPr>
          <p:grpSpPr>
            <a:xfrm>
              <a:off x="0" y="2250701"/>
              <a:ext cx="2912707" cy="1701800"/>
              <a:chOff x="0" y="0"/>
              <a:chExt cx="575349" cy="336158"/>
            </a:xfrm>
          </p:grpSpPr>
          <p:sp>
            <p:nvSpPr>
              <p:cNvPr id="30" name="Freeform 30"/>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31" name="TextBox 31"/>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Define project scope and objectives</a:t>
                </a:r>
              </a:p>
            </p:txBody>
          </p:sp>
        </p:grpSp>
        <p:grpSp>
          <p:nvGrpSpPr>
            <p:cNvPr id="32" name="Group 32"/>
            <p:cNvGrpSpPr/>
            <p:nvPr/>
          </p:nvGrpSpPr>
          <p:grpSpPr>
            <a:xfrm>
              <a:off x="6094" y="5022957"/>
              <a:ext cx="2912707" cy="1701800"/>
              <a:chOff x="0" y="0"/>
              <a:chExt cx="575349" cy="336158"/>
            </a:xfrm>
          </p:grpSpPr>
          <p:sp>
            <p:nvSpPr>
              <p:cNvPr id="33" name="Freeform 33"/>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34" name="TextBox 34"/>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Conduct initial research and feasibility study</a:t>
                </a:r>
              </a:p>
            </p:txBody>
          </p:sp>
        </p:grpSp>
      </p:grpSp>
      <p:sp>
        <p:nvSpPr>
          <p:cNvPr id="35" name="AutoShape 35"/>
          <p:cNvSpPr/>
          <p:nvPr/>
        </p:nvSpPr>
        <p:spPr>
          <a:xfrm flipH="1">
            <a:off x="2238143" y="3372085"/>
            <a:ext cx="4570" cy="520651"/>
          </a:xfrm>
          <a:prstGeom prst="line">
            <a:avLst/>
          </a:prstGeom>
          <a:ln w="38100" cap="flat">
            <a:solidFill>
              <a:srgbClr val="000000"/>
            </a:solidFill>
            <a:prstDash val="solid"/>
            <a:headEnd type="none" w="sm" len="sm"/>
            <a:tailEnd type="arrow" w="med" len="sm"/>
          </a:ln>
        </p:spPr>
      </p:sp>
      <p:sp>
        <p:nvSpPr>
          <p:cNvPr id="36" name="AutoShape 36"/>
          <p:cNvSpPr/>
          <p:nvPr/>
        </p:nvSpPr>
        <p:spPr>
          <a:xfrm>
            <a:off x="2238143" y="5169087"/>
            <a:ext cx="4570" cy="802842"/>
          </a:xfrm>
          <a:prstGeom prst="line">
            <a:avLst/>
          </a:prstGeom>
          <a:ln w="38100" cap="flat">
            <a:solidFill>
              <a:srgbClr val="000000"/>
            </a:solidFill>
            <a:prstDash val="solid"/>
            <a:headEnd type="none" w="sm" len="sm"/>
            <a:tailEnd type="arrow" w="med" len="sm"/>
          </a:ln>
        </p:spPr>
      </p:sp>
      <p:grpSp>
        <p:nvGrpSpPr>
          <p:cNvPr id="37" name="Group 37"/>
          <p:cNvGrpSpPr/>
          <p:nvPr/>
        </p:nvGrpSpPr>
        <p:grpSpPr>
          <a:xfrm>
            <a:off x="3749366" y="7755125"/>
            <a:ext cx="2184530" cy="1600200"/>
            <a:chOff x="0" y="0"/>
            <a:chExt cx="575349" cy="421452"/>
          </a:xfrm>
        </p:grpSpPr>
        <p:sp>
          <p:nvSpPr>
            <p:cNvPr id="38" name="Freeform 38"/>
            <p:cNvSpPr/>
            <p:nvPr/>
          </p:nvSpPr>
          <p:spPr>
            <a:xfrm>
              <a:off x="0" y="0"/>
              <a:ext cx="575349" cy="421452"/>
            </a:xfrm>
            <a:custGeom>
              <a:avLst/>
              <a:gdLst/>
              <a:ahLst/>
              <a:cxnLst/>
              <a:rect l="l" t="t" r="r" b="b"/>
              <a:pathLst>
                <a:path w="575349" h="421452">
                  <a:moveTo>
                    <a:pt x="0" y="0"/>
                  </a:moveTo>
                  <a:lnTo>
                    <a:pt x="575349" y="0"/>
                  </a:lnTo>
                  <a:lnTo>
                    <a:pt x="575349" y="421452"/>
                  </a:lnTo>
                  <a:lnTo>
                    <a:pt x="0" y="421452"/>
                  </a:lnTo>
                  <a:close/>
                </a:path>
              </a:pathLst>
            </a:custGeom>
            <a:solidFill>
              <a:srgbClr val="6CE0A9"/>
            </a:solidFill>
          </p:spPr>
        </p:sp>
        <p:sp>
          <p:nvSpPr>
            <p:cNvPr id="39" name="TextBox 39"/>
            <p:cNvSpPr txBox="1"/>
            <p:nvPr/>
          </p:nvSpPr>
          <p:spPr>
            <a:xfrm>
              <a:off x="0" y="-28575"/>
              <a:ext cx="575349" cy="450027"/>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Define requirements and deliverables</a:t>
              </a:r>
            </a:p>
          </p:txBody>
        </p:sp>
      </p:grpSp>
      <p:grpSp>
        <p:nvGrpSpPr>
          <p:cNvPr id="40" name="Group 40"/>
          <p:cNvGrpSpPr/>
          <p:nvPr/>
        </p:nvGrpSpPr>
        <p:grpSpPr>
          <a:xfrm>
            <a:off x="3749366" y="5603036"/>
            <a:ext cx="2184530" cy="1600200"/>
            <a:chOff x="0" y="0"/>
            <a:chExt cx="575349" cy="421452"/>
          </a:xfrm>
        </p:grpSpPr>
        <p:sp>
          <p:nvSpPr>
            <p:cNvPr id="41" name="Freeform 41"/>
            <p:cNvSpPr/>
            <p:nvPr/>
          </p:nvSpPr>
          <p:spPr>
            <a:xfrm>
              <a:off x="0" y="0"/>
              <a:ext cx="575349" cy="421452"/>
            </a:xfrm>
            <a:custGeom>
              <a:avLst/>
              <a:gdLst/>
              <a:ahLst/>
              <a:cxnLst/>
              <a:rect l="l" t="t" r="r" b="b"/>
              <a:pathLst>
                <a:path w="575349" h="421452">
                  <a:moveTo>
                    <a:pt x="0" y="0"/>
                  </a:moveTo>
                  <a:lnTo>
                    <a:pt x="575349" y="0"/>
                  </a:lnTo>
                  <a:lnTo>
                    <a:pt x="575349" y="421452"/>
                  </a:lnTo>
                  <a:lnTo>
                    <a:pt x="0" y="421452"/>
                  </a:lnTo>
                  <a:close/>
                </a:path>
              </a:pathLst>
            </a:custGeom>
            <a:solidFill>
              <a:srgbClr val="6CE0A9"/>
            </a:solidFill>
          </p:spPr>
        </p:sp>
        <p:sp>
          <p:nvSpPr>
            <p:cNvPr id="42" name="TextBox 42"/>
            <p:cNvSpPr txBox="1"/>
            <p:nvPr/>
          </p:nvSpPr>
          <p:spPr>
            <a:xfrm>
              <a:off x="0" y="-28575"/>
              <a:ext cx="575349" cy="450027"/>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Identify risks and create mitigation strategies</a:t>
              </a:r>
            </a:p>
          </p:txBody>
        </p:sp>
      </p:grpSp>
      <p:grpSp>
        <p:nvGrpSpPr>
          <p:cNvPr id="43" name="Group 43"/>
          <p:cNvGrpSpPr/>
          <p:nvPr/>
        </p:nvGrpSpPr>
        <p:grpSpPr>
          <a:xfrm>
            <a:off x="3749366" y="3892736"/>
            <a:ext cx="2184530" cy="1276350"/>
            <a:chOff x="0" y="0"/>
            <a:chExt cx="575349" cy="336158"/>
          </a:xfrm>
        </p:grpSpPr>
        <p:sp>
          <p:nvSpPr>
            <p:cNvPr id="44" name="Freeform 44"/>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45" name="TextBox 45"/>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Develop project plan and timeline</a:t>
              </a:r>
            </a:p>
          </p:txBody>
        </p:sp>
      </p:grpSp>
      <p:sp>
        <p:nvSpPr>
          <p:cNvPr id="46" name="AutoShape 46"/>
          <p:cNvSpPr/>
          <p:nvPr/>
        </p:nvSpPr>
        <p:spPr>
          <a:xfrm>
            <a:off x="4841631" y="3349367"/>
            <a:ext cx="0" cy="543369"/>
          </a:xfrm>
          <a:prstGeom prst="line">
            <a:avLst/>
          </a:prstGeom>
          <a:ln w="38100" cap="flat">
            <a:solidFill>
              <a:srgbClr val="000000"/>
            </a:solidFill>
            <a:prstDash val="solid"/>
            <a:headEnd type="none" w="sm" len="sm"/>
            <a:tailEnd type="arrow" w="med" len="sm"/>
          </a:ln>
        </p:spPr>
      </p:sp>
      <p:sp>
        <p:nvSpPr>
          <p:cNvPr id="47" name="AutoShape 47"/>
          <p:cNvSpPr/>
          <p:nvPr/>
        </p:nvSpPr>
        <p:spPr>
          <a:xfrm>
            <a:off x="4841631" y="5169087"/>
            <a:ext cx="0" cy="433949"/>
          </a:xfrm>
          <a:prstGeom prst="line">
            <a:avLst/>
          </a:prstGeom>
          <a:ln w="38100" cap="flat">
            <a:solidFill>
              <a:srgbClr val="000000"/>
            </a:solidFill>
            <a:prstDash val="solid"/>
            <a:headEnd type="none" w="sm" len="sm"/>
            <a:tailEnd type="arrow" w="med" len="sm"/>
          </a:ln>
        </p:spPr>
      </p:sp>
      <p:sp>
        <p:nvSpPr>
          <p:cNvPr id="48" name="AutoShape 48"/>
          <p:cNvSpPr/>
          <p:nvPr/>
        </p:nvSpPr>
        <p:spPr>
          <a:xfrm>
            <a:off x="4841631" y="7203236"/>
            <a:ext cx="0" cy="551889"/>
          </a:xfrm>
          <a:prstGeom prst="line">
            <a:avLst/>
          </a:prstGeom>
          <a:ln w="38100" cap="flat">
            <a:solidFill>
              <a:srgbClr val="000000"/>
            </a:solidFill>
            <a:prstDash val="solid"/>
            <a:headEnd type="none" w="sm" len="sm"/>
            <a:tailEnd type="arrow" w="med" len="sm"/>
          </a:ln>
        </p:spPr>
      </p:sp>
      <p:grpSp>
        <p:nvGrpSpPr>
          <p:cNvPr id="49" name="Group 49"/>
          <p:cNvGrpSpPr/>
          <p:nvPr/>
        </p:nvGrpSpPr>
        <p:grpSpPr>
          <a:xfrm>
            <a:off x="6352996" y="7437358"/>
            <a:ext cx="2184530" cy="1924050"/>
            <a:chOff x="0" y="0"/>
            <a:chExt cx="575349" cy="506746"/>
          </a:xfrm>
        </p:grpSpPr>
        <p:sp>
          <p:nvSpPr>
            <p:cNvPr id="50" name="Freeform 50"/>
            <p:cNvSpPr/>
            <p:nvPr/>
          </p:nvSpPr>
          <p:spPr>
            <a:xfrm>
              <a:off x="0" y="0"/>
              <a:ext cx="575349" cy="506746"/>
            </a:xfrm>
            <a:custGeom>
              <a:avLst/>
              <a:gdLst/>
              <a:ahLst/>
              <a:cxnLst/>
              <a:rect l="l" t="t" r="r" b="b"/>
              <a:pathLst>
                <a:path w="575349" h="506746">
                  <a:moveTo>
                    <a:pt x="0" y="0"/>
                  </a:moveTo>
                  <a:lnTo>
                    <a:pt x="575349" y="0"/>
                  </a:lnTo>
                  <a:lnTo>
                    <a:pt x="575349" y="506746"/>
                  </a:lnTo>
                  <a:lnTo>
                    <a:pt x="0" y="506746"/>
                  </a:lnTo>
                  <a:close/>
                </a:path>
              </a:pathLst>
            </a:custGeom>
            <a:solidFill>
              <a:srgbClr val="6CE0A9"/>
            </a:solidFill>
          </p:spPr>
        </p:sp>
        <p:sp>
          <p:nvSpPr>
            <p:cNvPr id="51" name="TextBox 51"/>
            <p:cNvSpPr txBox="1"/>
            <p:nvPr/>
          </p:nvSpPr>
          <p:spPr>
            <a:xfrm>
              <a:off x="0" y="-28575"/>
              <a:ext cx="575349" cy="535321"/>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Feedback templates, and create a progress dashboard</a:t>
              </a:r>
            </a:p>
          </p:txBody>
        </p:sp>
      </p:grpSp>
      <p:grpSp>
        <p:nvGrpSpPr>
          <p:cNvPr id="52" name="Group 52"/>
          <p:cNvGrpSpPr/>
          <p:nvPr/>
        </p:nvGrpSpPr>
        <p:grpSpPr>
          <a:xfrm>
            <a:off x="6352996" y="5475208"/>
            <a:ext cx="2184530" cy="1276350"/>
            <a:chOff x="0" y="0"/>
            <a:chExt cx="575349" cy="336158"/>
          </a:xfrm>
        </p:grpSpPr>
        <p:sp>
          <p:nvSpPr>
            <p:cNvPr id="53" name="Freeform 53"/>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54" name="TextBox 54"/>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Notification and alert mechanisms</a:t>
              </a:r>
            </a:p>
          </p:txBody>
        </p:sp>
      </p:grpSp>
      <p:grpSp>
        <p:nvGrpSpPr>
          <p:cNvPr id="55" name="Group 55"/>
          <p:cNvGrpSpPr/>
          <p:nvPr/>
        </p:nvGrpSpPr>
        <p:grpSpPr>
          <a:xfrm>
            <a:off x="6352996" y="3838248"/>
            <a:ext cx="2184530" cy="1167374"/>
            <a:chOff x="0" y="0"/>
            <a:chExt cx="575349" cy="307457"/>
          </a:xfrm>
        </p:grpSpPr>
        <p:sp>
          <p:nvSpPr>
            <p:cNvPr id="56" name="Freeform 56"/>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57" name="TextBox 57"/>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Algorithms for quiz adaptation</a:t>
              </a:r>
            </a:p>
          </p:txBody>
        </p:sp>
      </p:grpSp>
      <p:sp>
        <p:nvSpPr>
          <p:cNvPr id="58" name="AutoShape 58"/>
          <p:cNvSpPr/>
          <p:nvPr/>
        </p:nvSpPr>
        <p:spPr>
          <a:xfrm>
            <a:off x="7432666" y="3296655"/>
            <a:ext cx="6062" cy="541594"/>
          </a:xfrm>
          <a:prstGeom prst="line">
            <a:avLst/>
          </a:prstGeom>
          <a:ln w="38100" cap="flat">
            <a:solidFill>
              <a:srgbClr val="000000"/>
            </a:solidFill>
            <a:prstDash val="solid"/>
            <a:headEnd type="none" w="sm" len="sm"/>
            <a:tailEnd type="arrow" w="med" len="sm"/>
          </a:ln>
        </p:spPr>
      </p:sp>
      <p:sp>
        <p:nvSpPr>
          <p:cNvPr id="59" name="AutoShape 59"/>
          <p:cNvSpPr/>
          <p:nvPr/>
        </p:nvSpPr>
        <p:spPr>
          <a:xfrm>
            <a:off x="7445261" y="5005623"/>
            <a:ext cx="0" cy="469585"/>
          </a:xfrm>
          <a:prstGeom prst="line">
            <a:avLst/>
          </a:prstGeom>
          <a:ln w="38100" cap="flat">
            <a:solidFill>
              <a:srgbClr val="000000"/>
            </a:solidFill>
            <a:prstDash val="solid"/>
            <a:headEnd type="none" w="sm" len="sm"/>
            <a:tailEnd type="arrow" w="med" len="sm"/>
          </a:ln>
        </p:spPr>
      </p:sp>
      <p:sp>
        <p:nvSpPr>
          <p:cNvPr id="60" name="AutoShape 60"/>
          <p:cNvSpPr/>
          <p:nvPr/>
        </p:nvSpPr>
        <p:spPr>
          <a:xfrm>
            <a:off x="7445261" y="6751558"/>
            <a:ext cx="0" cy="685800"/>
          </a:xfrm>
          <a:prstGeom prst="line">
            <a:avLst/>
          </a:prstGeom>
          <a:ln w="38100" cap="flat">
            <a:solidFill>
              <a:srgbClr val="000000"/>
            </a:solidFill>
            <a:prstDash val="solid"/>
            <a:headEnd type="none" w="sm" len="sm"/>
            <a:tailEnd type="arrow" w="med" len="sm"/>
          </a:ln>
        </p:spPr>
      </p:sp>
      <p:grpSp>
        <p:nvGrpSpPr>
          <p:cNvPr id="61" name="Group 61"/>
          <p:cNvGrpSpPr/>
          <p:nvPr/>
        </p:nvGrpSpPr>
        <p:grpSpPr>
          <a:xfrm>
            <a:off x="9039858" y="7513849"/>
            <a:ext cx="2184530" cy="1924050"/>
            <a:chOff x="0" y="0"/>
            <a:chExt cx="575349" cy="506746"/>
          </a:xfrm>
        </p:grpSpPr>
        <p:sp>
          <p:nvSpPr>
            <p:cNvPr id="62" name="Freeform 62"/>
            <p:cNvSpPr/>
            <p:nvPr/>
          </p:nvSpPr>
          <p:spPr>
            <a:xfrm>
              <a:off x="0" y="0"/>
              <a:ext cx="575349" cy="506746"/>
            </a:xfrm>
            <a:custGeom>
              <a:avLst/>
              <a:gdLst/>
              <a:ahLst/>
              <a:cxnLst/>
              <a:rect l="l" t="t" r="r" b="b"/>
              <a:pathLst>
                <a:path w="575349" h="506746">
                  <a:moveTo>
                    <a:pt x="0" y="0"/>
                  </a:moveTo>
                  <a:lnTo>
                    <a:pt x="575349" y="0"/>
                  </a:lnTo>
                  <a:lnTo>
                    <a:pt x="575349" y="506746"/>
                  </a:lnTo>
                  <a:lnTo>
                    <a:pt x="0" y="506746"/>
                  </a:lnTo>
                  <a:close/>
                </a:path>
              </a:pathLst>
            </a:custGeom>
            <a:solidFill>
              <a:srgbClr val="6CE0A9"/>
            </a:solidFill>
          </p:spPr>
        </p:sp>
        <p:sp>
          <p:nvSpPr>
            <p:cNvPr id="63" name="TextBox 63"/>
            <p:cNvSpPr txBox="1"/>
            <p:nvPr/>
          </p:nvSpPr>
          <p:spPr>
            <a:xfrm>
              <a:off x="0" y="-28575"/>
              <a:ext cx="575349" cy="535321"/>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Implement personalized feedback features and  dashboard </a:t>
              </a:r>
            </a:p>
          </p:txBody>
        </p:sp>
      </p:grpSp>
      <p:grpSp>
        <p:nvGrpSpPr>
          <p:cNvPr id="64" name="Group 64"/>
          <p:cNvGrpSpPr/>
          <p:nvPr/>
        </p:nvGrpSpPr>
        <p:grpSpPr>
          <a:xfrm>
            <a:off x="9022991" y="5799349"/>
            <a:ext cx="2184530" cy="1276350"/>
            <a:chOff x="0" y="0"/>
            <a:chExt cx="575349" cy="336158"/>
          </a:xfrm>
        </p:grpSpPr>
        <p:sp>
          <p:nvSpPr>
            <p:cNvPr id="65" name="Freeform 65"/>
            <p:cNvSpPr/>
            <p:nvPr/>
          </p:nvSpPr>
          <p:spPr>
            <a:xfrm>
              <a:off x="0" y="0"/>
              <a:ext cx="575349" cy="336158"/>
            </a:xfrm>
            <a:custGeom>
              <a:avLst/>
              <a:gdLst/>
              <a:ahLst/>
              <a:cxnLst/>
              <a:rect l="l" t="t" r="r" b="b"/>
              <a:pathLst>
                <a:path w="575349" h="336158">
                  <a:moveTo>
                    <a:pt x="0" y="0"/>
                  </a:moveTo>
                  <a:lnTo>
                    <a:pt x="575349" y="0"/>
                  </a:lnTo>
                  <a:lnTo>
                    <a:pt x="575349" y="336158"/>
                  </a:lnTo>
                  <a:lnTo>
                    <a:pt x="0" y="336158"/>
                  </a:lnTo>
                  <a:close/>
                </a:path>
              </a:pathLst>
            </a:custGeom>
            <a:solidFill>
              <a:srgbClr val="6CE0A9"/>
            </a:solidFill>
          </p:spPr>
        </p:sp>
        <p:sp>
          <p:nvSpPr>
            <p:cNvPr id="66" name="TextBox 66"/>
            <p:cNvSpPr txBox="1"/>
            <p:nvPr/>
          </p:nvSpPr>
          <p:spPr>
            <a:xfrm>
              <a:off x="0" y="-28575"/>
              <a:ext cx="575349" cy="364733"/>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Implement notification system</a:t>
              </a:r>
            </a:p>
          </p:txBody>
        </p:sp>
      </p:grpSp>
      <p:grpSp>
        <p:nvGrpSpPr>
          <p:cNvPr id="67" name="Group 67"/>
          <p:cNvGrpSpPr/>
          <p:nvPr/>
        </p:nvGrpSpPr>
        <p:grpSpPr>
          <a:xfrm>
            <a:off x="9039858" y="3760999"/>
            <a:ext cx="2184530" cy="1600200"/>
            <a:chOff x="0" y="0"/>
            <a:chExt cx="575349" cy="421452"/>
          </a:xfrm>
        </p:grpSpPr>
        <p:sp>
          <p:nvSpPr>
            <p:cNvPr id="68" name="Freeform 68"/>
            <p:cNvSpPr/>
            <p:nvPr/>
          </p:nvSpPr>
          <p:spPr>
            <a:xfrm>
              <a:off x="0" y="0"/>
              <a:ext cx="575349" cy="421452"/>
            </a:xfrm>
            <a:custGeom>
              <a:avLst/>
              <a:gdLst/>
              <a:ahLst/>
              <a:cxnLst/>
              <a:rect l="l" t="t" r="r" b="b"/>
              <a:pathLst>
                <a:path w="575349" h="421452">
                  <a:moveTo>
                    <a:pt x="0" y="0"/>
                  </a:moveTo>
                  <a:lnTo>
                    <a:pt x="575349" y="0"/>
                  </a:lnTo>
                  <a:lnTo>
                    <a:pt x="575349" y="421452"/>
                  </a:lnTo>
                  <a:lnTo>
                    <a:pt x="0" y="421452"/>
                  </a:lnTo>
                  <a:close/>
                </a:path>
              </a:pathLst>
            </a:custGeom>
            <a:solidFill>
              <a:srgbClr val="6CE0A9"/>
            </a:solidFill>
          </p:spPr>
        </p:sp>
        <p:sp>
          <p:nvSpPr>
            <p:cNvPr id="69" name="TextBox 69"/>
            <p:cNvSpPr txBox="1"/>
            <p:nvPr/>
          </p:nvSpPr>
          <p:spPr>
            <a:xfrm>
              <a:off x="0" y="-28575"/>
              <a:ext cx="575349" cy="450027"/>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Develop and integrate adaptive quiz algorithms</a:t>
              </a:r>
            </a:p>
          </p:txBody>
        </p:sp>
      </p:grpSp>
      <p:sp>
        <p:nvSpPr>
          <p:cNvPr id="70" name="AutoShape 70"/>
          <p:cNvSpPr/>
          <p:nvPr/>
        </p:nvSpPr>
        <p:spPr>
          <a:xfrm>
            <a:off x="10090414" y="3296655"/>
            <a:ext cx="15317" cy="464344"/>
          </a:xfrm>
          <a:prstGeom prst="line">
            <a:avLst/>
          </a:prstGeom>
          <a:ln w="38100" cap="flat">
            <a:solidFill>
              <a:srgbClr val="000000"/>
            </a:solidFill>
            <a:prstDash val="solid"/>
            <a:headEnd type="none" w="sm" len="sm"/>
            <a:tailEnd type="arrow" w="med" len="sm"/>
          </a:ln>
        </p:spPr>
      </p:sp>
      <p:sp>
        <p:nvSpPr>
          <p:cNvPr id="71" name="AutoShape 71"/>
          <p:cNvSpPr/>
          <p:nvPr/>
        </p:nvSpPr>
        <p:spPr>
          <a:xfrm flipH="1">
            <a:off x="10115256" y="5361199"/>
            <a:ext cx="16867" cy="438150"/>
          </a:xfrm>
          <a:prstGeom prst="line">
            <a:avLst/>
          </a:prstGeom>
          <a:ln w="38100" cap="flat">
            <a:solidFill>
              <a:srgbClr val="000000"/>
            </a:solidFill>
            <a:prstDash val="solid"/>
            <a:headEnd type="none" w="sm" len="sm"/>
            <a:tailEnd type="arrow" w="med" len="sm"/>
          </a:ln>
        </p:spPr>
      </p:sp>
      <p:sp>
        <p:nvSpPr>
          <p:cNvPr id="72" name="AutoShape 72"/>
          <p:cNvSpPr/>
          <p:nvPr/>
        </p:nvSpPr>
        <p:spPr>
          <a:xfrm>
            <a:off x="10115256" y="7075699"/>
            <a:ext cx="16867" cy="438150"/>
          </a:xfrm>
          <a:prstGeom prst="line">
            <a:avLst/>
          </a:prstGeom>
          <a:ln w="38100" cap="flat">
            <a:solidFill>
              <a:srgbClr val="000000"/>
            </a:solidFill>
            <a:prstDash val="solid"/>
            <a:headEnd type="none" w="sm" len="sm"/>
            <a:tailEnd type="arrow" w="med" len="sm"/>
          </a:ln>
        </p:spPr>
      </p:sp>
      <p:grpSp>
        <p:nvGrpSpPr>
          <p:cNvPr id="73" name="Group 73"/>
          <p:cNvGrpSpPr/>
          <p:nvPr/>
        </p:nvGrpSpPr>
        <p:grpSpPr>
          <a:xfrm>
            <a:off x="11844808" y="7090257"/>
            <a:ext cx="2184530" cy="1285915"/>
            <a:chOff x="0" y="0"/>
            <a:chExt cx="575349" cy="338677"/>
          </a:xfrm>
        </p:grpSpPr>
        <p:sp>
          <p:nvSpPr>
            <p:cNvPr id="74" name="Freeform 74"/>
            <p:cNvSpPr/>
            <p:nvPr/>
          </p:nvSpPr>
          <p:spPr>
            <a:xfrm>
              <a:off x="0" y="0"/>
              <a:ext cx="575349" cy="338677"/>
            </a:xfrm>
            <a:custGeom>
              <a:avLst/>
              <a:gdLst/>
              <a:ahLst/>
              <a:cxnLst/>
              <a:rect l="l" t="t" r="r" b="b"/>
              <a:pathLst>
                <a:path w="575349" h="338677">
                  <a:moveTo>
                    <a:pt x="0" y="0"/>
                  </a:moveTo>
                  <a:lnTo>
                    <a:pt x="575349" y="0"/>
                  </a:lnTo>
                  <a:lnTo>
                    <a:pt x="575349" y="338677"/>
                  </a:lnTo>
                  <a:lnTo>
                    <a:pt x="0" y="338677"/>
                  </a:lnTo>
                  <a:close/>
                </a:path>
              </a:pathLst>
            </a:custGeom>
            <a:solidFill>
              <a:srgbClr val="6CE0A9"/>
            </a:solidFill>
          </p:spPr>
        </p:sp>
        <p:sp>
          <p:nvSpPr>
            <p:cNvPr id="75" name="TextBox 75"/>
            <p:cNvSpPr txBox="1"/>
            <p:nvPr/>
          </p:nvSpPr>
          <p:spPr>
            <a:xfrm>
              <a:off x="0" y="-28575"/>
              <a:ext cx="575349" cy="36725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Integration Testing</a:t>
              </a:r>
            </a:p>
          </p:txBody>
        </p:sp>
      </p:grpSp>
      <p:grpSp>
        <p:nvGrpSpPr>
          <p:cNvPr id="76" name="Group 76"/>
          <p:cNvGrpSpPr/>
          <p:nvPr/>
        </p:nvGrpSpPr>
        <p:grpSpPr>
          <a:xfrm>
            <a:off x="11844808" y="5475208"/>
            <a:ext cx="2184530" cy="1167374"/>
            <a:chOff x="0" y="0"/>
            <a:chExt cx="575349" cy="307457"/>
          </a:xfrm>
        </p:grpSpPr>
        <p:sp>
          <p:nvSpPr>
            <p:cNvPr id="77" name="Freeform 77"/>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78" name="TextBox 78"/>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System Testing</a:t>
              </a:r>
            </a:p>
          </p:txBody>
        </p:sp>
      </p:grpSp>
      <p:grpSp>
        <p:nvGrpSpPr>
          <p:cNvPr id="79" name="Group 79"/>
          <p:cNvGrpSpPr/>
          <p:nvPr/>
        </p:nvGrpSpPr>
        <p:grpSpPr>
          <a:xfrm>
            <a:off x="11844808" y="3861806"/>
            <a:ext cx="2184530" cy="1167374"/>
            <a:chOff x="0" y="0"/>
            <a:chExt cx="575349" cy="307457"/>
          </a:xfrm>
        </p:grpSpPr>
        <p:sp>
          <p:nvSpPr>
            <p:cNvPr id="80" name="Freeform 80"/>
            <p:cNvSpPr/>
            <p:nvPr/>
          </p:nvSpPr>
          <p:spPr>
            <a:xfrm>
              <a:off x="0" y="0"/>
              <a:ext cx="575349" cy="307457"/>
            </a:xfrm>
            <a:custGeom>
              <a:avLst/>
              <a:gdLst/>
              <a:ahLst/>
              <a:cxnLst/>
              <a:rect l="l" t="t" r="r" b="b"/>
              <a:pathLst>
                <a:path w="575349" h="307457">
                  <a:moveTo>
                    <a:pt x="0" y="0"/>
                  </a:moveTo>
                  <a:lnTo>
                    <a:pt x="575349" y="0"/>
                  </a:lnTo>
                  <a:lnTo>
                    <a:pt x="575349" y="307457"/>
                  </a:lnTo>
                  <a:lnTo>
                    <a:pt x="0" y="307457"/>
                  </a:lnTo>
                  <a:close/>
                </a:path>
              </a:pathLst>
            </a:custGeom>
            <a:solidFill>
              <a:srgbClr val="6CE0A9"/>
            </a:solidFill>
          </p:spPr>
        </p:sp>
        <p:sp>
          <p:nvSpPr>
            <p:cNvPr id="81" name="TextBox 81"/>
            <p:cNvSpPr txBox="1"/>
            <p:nvPr/>
          </p:nvSpPr>
          <p:spPr>
            <a:xfrm>
              <a:off x="0" y="-28575"/>
              <a:ext cx="575349" cy="336032"/>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Unit Testing</a:t>
              </a:r>
            </a:p>
          </p:txBody>
        </p:sp>
      </p:grpSp>
      <p:sp>
        <p:nvSpPr>
          <p:cNvPr id="82" name="AutoShape 82"/>
          <p:cNvSpPr/>
          <p:nvPr/>
        </p:nvSpPr>
        <p:spPr>
          <a:xfrm>
            <a:off x="12928640" y="3296655"/>
            <a:ext cx="4149" cy="565152"/>
          </a:xfrm>
          <a:prstGeom prst="line">
            <a:avLst/>
          </a:prstGeom>
          <a:ln w="38100" cap="flat">
            <a:solidFill>
              <a:srgbClr val="000000"/>
            </a:solidFill>
            <a:prstDash val="solid"/>
            <a:headEnd type="none" w="sm" len="sm"/>
            <a:tailEnd type="arrow" w="med" len="sm"/>
          </a:ln>
        </p:spPr>
      </p:sp>
      <p:sp>
        <p:nvSpPr>
          <p:cNvPr id="83" name="AutoShape 83"/>
          <p:cNvSpPr/>
          <p:nvPr/>
        </p:nvSpPr>
        <p:spPr>
          <a:xfrm>
            <a:off x="12937073" y="5029180"/>
            <a:ext cx="0" cy="446027"/>
          </a:xfrm>
          <a:prstGeom prst="line">
            <a:avLst/>
          </a:prstGeom>
          <a:ln w="38100" cap="flat">
            <a:solidFill>
              <a:srgbClr val="000000"/>
            </a:solidFill>
            <a:prstDash val="solid"/>
            <a:headEnd type="none" w="sm" len="sm"/>
            <a:tailEnd type="arrow" w="med" len="sm"/>
          </a:ln>
        </p:spPr>
      </p:sp>
      <p:sp>
        <p:nvSpPr>
          <p:cNvPr id="84" name="AutoShape 84"/>
          <p:cNvSpPr/>
          <p:nvPr/>
        </p:nvSpPr>
        <p:spPr>
          <a:xfrm>
            <a:off x="12937073" y="6642582"/>
            <a:ext cx="0" cy="447675"/>
          </a:xfrm>
          <a:prstGeom prst="line">
            <a:avLst/>
          </a:prstGeom>
          <a:ln w="38100" cap="flat">
            <a:solidFill>
              <a:srgbClr val="000000"/>
            </a:solidFill>
            <a:prstDash val="solid"/>
            <a:headEnd type="none" w="sm" len="sm"/>
            <a:tailEnd type="arrow" w="med" len="sm"/>
          </a:ln>
        </p:spPr>
      </p:sp>
      <p:grpSp>
        <p:nvGrpSpPr>
          <p:cNvPr id="85" name="Group 85"/>
          <p:cNvGrpSpPr/>
          <p:nvPr/>
        </p:nvGrpSpPr>
        <p:grpSpPr>
          <a:xfrm>
            <a:off x="14599148" y="6565840"/>
            <a:ext cx="2184530" cy="1600200"/>
            <a:chOff x="0" y="0"/>
            <a:chExt cx="575349" cy="421452"/>
          </a:xfrm>
        </p:grpSpPr>
        <p:sp>
          <p:nvSpPr>
            <p:cNvPr id="86" name="Freeform 86"/>
            <p:cNvSpPr/>
            <p:nvPr/>
          </p:nvSpPr>
          <p:spPr>
            <a:xfrm>
              <a:off x="0" y="0"/>
              <a:ext cx="575349" cy="421452"/>
            </a:xfrm>
            <a:custGeom>
              <a:avLst/>
              <a:gdLst/>
              <a:ahLst/>
              <a:cxnLst/>
              <a:rect l="l" t="t" r="r" b="b"/>
              <a:pathLst>
                <a:path w="575349" h="421452">
                  <a:moveTo>
                    <a:pt x="0" y="0"/>
                  </a:moveTo>
                  <a:lnTo>
                    <a:pt x="575349" y="0"/>
                  </a:lnTo>
                  <a:lnTo>
                    <a:pt x="575349" y="421452"/>
                  </a:lnTo>
                  <a:lnTo>
                    <a:pt x="0" y="421452"/>
                  </a:lnTo>
                  <a:close/>
                </a:path>
              </a:pathLst>
            </a:custGeom>
            <a:solidFill>
              <a:srgbClr val="6CE0A9"/>
            </a:solidFill>
          </p:spPr>
        </p:sp>
        <p:sp>
          <p:nvSpPr>
            <p:cNvPr id="87" name="TextBox 87"/>
            <p:cNvSpPr txBox="1"/>
            <p:nvPr/>
          </p:nvSpPr>
          <p:spPr>
            <a:xfrm>
              <a:off x="0" y="-28575"/>
              <a:ext cx="575349" cy="450027"/>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Conduct final project review and documentation</a:t>
              </a:r>
            </a:p>
          </p:txBody>
        </p:sp>
      </p:grpSp>
      <p:grpSp>
        <p:nvGrpSpPr>
          <p:cNvPr id="88" name="Group 88"/>
          <p:cNvGrpSpPr/>
          <p:nvPr/>
        </p:nvGrpSpPr>
        <p:grpSpPr>
          <a:xfrm>
            <a:off x="14599148" y="3861806"/>
            <a:ext cx="2184530" cy="1924050"/>
            <a:chOff x="0" y="0"/>
            <a:chExt cx="575349" cy="506746"/>
          </a:xfrm>
        </p:grpSpPr>
        <p:sp>
          <p:nvSpPr>
            <p:cNvPr id="89" name="Freeform 89"/>
            <p:cNvSpPr/>
            <p:nvPr/>
          </p:nvSpPr>
          <p:spPr>
            <a:xfrm>
              <a:off x="0" y="0"/>
              <a:ext cx="575349" cy="506746"/>
            </a:xfrm>
            <a:custGeom>
              <a:avLst/>
              <a:gdLst/>
              <a:ahLst/>
              <a:cxnLst/>
              <a:rect l="l" t="t" r="r" b="b"/>
              <a:pathLst>
                <a:path w="575349" h="506746">
                  <a:moveTo>
                    <a:pt x="0" y="0"/>
                  </a:moveTo>
                  <a:lnTo>
                    <a:pt x="575349" y="0"/>
                  </a:lnTo>
                  <a:lnTo>
                    <a:pt x="575349" y="506746"/>
                  </a:lnTo>
                  <a:lnTo>
                    <a:pt x="0" y="506746"/>
                  </a:lnTo>
                  <a:close/>
                </a:path>
              </a:pathLst>
            </a:custGeom>
            <a:solidFill>
              <a:srgbClr val="6CE0A9"/>
            </a:solidFill>
          </p:spPr>
        </p:sp>
        <p:sp>
          <p:nvSpPr>
            <p:cNvPr id="90" name="TextBox 90"/>
            <p:cNvSpPr txBox="1"/>
            <p:nvPr/>
          </p:nvSpPr>
          <p:spPr>
            <a:xfrm>
              <a:off x="0" y="-28575"/>
              <a:ext cx="575349" cy="535321"/>
            </a:xfrm>
            <a:prstGeom prst="rect">
              <a:avLst/>
            </a:prstGeom>
          </p:spPr>
          <p:txBody>
            <a:bodyPr lIns="50800" tIns="50800" rIns="50800" bIns="50800" rtlCol="0" anchor="ctr"/>
            <a:lstStyle/>
            <a:p>
              <a:pPr algn="ctr">
                <a:lnSpc>
                  <a:spcPts val="2600"/>
                </a:lnSpc>
              </a:pPr>
              <a:r>
                <a:rPr lang="en-US" sz="2000" spc="174">
                  <a:solidFill>
                    <a:srgbClr val="000000"/>
                  </a:solidFill>
                  <a:latin typeface="Anantason"/>
                  <a:ea typeface="Anantason"/>
                  <a:cs typeface="Anantason"/>
                  <a:sym typeface="Anantason"/>
                </a:rPr>
                <a:t>Review project deliverables and ensure all objectives are met</a:t>
              </a:r>
            </a:p>
          </p:txBody>
        </p:sp>
      </p:grpSp>
      <p:sp>
        <p:nvSpPr>
          <p:cNvPr id="91" name="AutoShape 91"/>
          <p:cNvSpPr/>
          <p:nvPr/>
        </p:nvSpPr>
        <p:spPr>
          <a:xfrm>
            <a:off x="15660057" y="3296655"/>
            <a:ext cx="11604" cy="565152"/>
          </a:xfrm>
          <a:prstGeom prst="line">
            <a:avLst/>
          </a:prstGeom>
          <a:ln w="38100" cap="flat">
            <a:solidFill>
              <a:srgbClr val="000000"/>
            </a:solidFill>
            <a:prstDash val="solid"/>
            <a:headEnd type="none" w="sm" len="sm"/>
            <a:tailEnd type="arrow" w="med" len="sm"/>
          </a:ln>
        </p:spPr>
      </p:sp>
      <p:sp>
        <p:nvSpPr>
          <p:cNvPr id="92" name="AutoShape 92"/>
          <p:cNvSpPr/>
          <p:nvPr/>
        </p:nvSpPr>
        <p:spPr>
          <a:xfrm>
            <a:off x="15691414" y="5785856"/>
            <a:ext cx="0" cy="779984"/>
          </a:xfrm>
          <a:prstGeom prst="line">
            <a:avLst/>
          </a:prstGeom>
          <a:ln w="38100" cap="flat">
            <a:solidFill>
              <a:srgbClr val="000000"/>
            </a:solidFill>
            <a:prstDash val="solid"/>
            <a:headEnd type="none" w="sm" len="sm"/>
            <a:tailEnd type="arrow" w="med" len="sm"/>
          </a:ln>
        </p:spPr>
      </p:sp>
      <p:sp>
        <p:nvSpPr>
          <p:cNvPr id="93" name="AutoShape 93"/>
          <p:cNvSpPr/>
          <p:nvPr/>
        </p:nvSpPr>
        <p:spPr>
          <a:xfrm flipH="1">
            <a:off x="2240428" y="1662555"/>
            <a:ext cx="6348645" cy="542156"/>
          </a:xfrm>
          <a:prstGeom prst="line">
            <a:avLst/>
          </a:prstGeom>
          <a:ln w="38100" cap="flat">
            <a:solidFill>
              <a:srgbClr val="000000"/>
            </a:solidFill>
            <a:prstDash val="solid"/>
            <a:headEnd type="none" w="sm" len="sm"/>
            <a:tailEnd type="arrow" w="med" len="sm"/>
          </a:ln>
        </p:spPr>
      </p:sp>
      <p:sp>
        <p:nvSpPr>
          <p:cNvPr id="94" name="AutoShape 94"/>
          <p:cNvSpPr/>
          <p:nvPr/>
        </p:nvSpPr>
        <p:spPr>
          <a:xfrm flipH="1">
            <a:off x="4841631" y="1662555"/>
            <a:ext cx="3747442" cy="519438"/>
          </a:xfrm>
          <a:prstGeom prst="line">
            <a:avLst/>
          </a:prstGeom>
          <a:ln w="38100" cap="flat">
            <a:solidFill>
              <a:srgbClr val="000000"/>
            </a:solidFill>
            <a:prstDash val="solid"/>
            <a:headEnd type="none" w="sm" len="sm"/>
            <a:tailEnd type="arrow" w="med" len="sm"/>
          </a:ln>
        </p:spPr>
      </p:sp>
      <p:sp>
        <p:nvSpPr>
          <p:cNvPr id="95" name="AutoShape 95"/>
          <p:cNvSpPr/>
          <p:nvPr/>
        </p:nvSpPr>
        <p:spPr>
          <a:xfrm flipH="1">
            <a:off x="7432666" y="1662555"/>
            <a:ext cx="1156407" cy="466725"/>
          </a:xfrm>
          <a:prstGeom prst="line">
            <a:avLst/>
          </a:prstGeom>
          <a:ln w="38100" cap="flat">
            <a:solidFill>
              <a:srgbClr val="000000"/>
            </a:solidFill>
            <a:prstDash val="solid"/>
            <a:headEnd type="none" w="sm" len="sm"/>
            <a:tailEnd type="arrow" w="med" len="sm"/>
          </a:ln>
        </p:spPr>
      </p:sp>
      <p:sp>
        <p:nvSpPr>
          <p:cNvPr id="96" name="AutoShape 96"/>
          <p:cNvSpPr/>
          <p:nvPr/>
        </p:nvSpPr>
        <p:spPr>
          <a:xfrm>
            <a:off x="8589073" y="1662555"/>
            <a:ext cx="1501340" cy="466725"/>
          </a:xfrm>
          <a:prstGeom prst="line">
            <a:avLst/>
          </a:prstGeom>
          <a:ln w="38100" cap="flat">
            <a:solidFill>
              <a:srgbClr val="000000"/>
            </a:solidFill>
            <a:prstDash val="solid"/>
            <a:headEnd type="none" w="sm" len="sm"/>
            <a:tailEnd type="arrow" w="med" len="sm"/>
          </a:ln>
        </p:spPr>
      </p:sp>
      <p:sp>
        <p:nvSpPr>
          <p:cNvPr id="97" name="AutoShape 97"/>
          <p:cNvSpPr/>
          <p:nvPr/>
        </p:nvSpPr>
        <p:spPr>
          <a:xfrm>
            <a:off x="8589073" y="1662555"/>
            <a:ext cx="4339567" cy="466725"/>
          </a:xfrm>
          <a:prstGeom prst="line">
            <a:avLst/>
          </a:prstGeom>
          <a:ln w="38100" cap="flat">
            <a:solidFill>
              <a:srgbClr val="000000"/>
            </a:solidFill>
            <a:prstDash val="solid"/>
            <a:headEnd type="none" w="sm" len="sm"/>
            <a:tailEnd type="arrow" w="med" len="sm"/>
          </a:ln>
        </p:spPr>
      </p:sp>
      <p:sp>
        <p:nvSpPr>
          <p:cNvPr id="98" name="AutoShape 98"/>
          <p:cNvSpPr/>
          <p:nvPr/>
        </p:nvSpPr>
        <p:spPr>
          <a:xfrm>
            <a:off x="8589073" y="1662555"/>
            <a:ext cx="7070984" cy="466725"/>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218506" y="-2587409"/>
            <a:ext cx="8956428" cy="9224785"/>
          </a:xfrm>
          <a:custGeom>
            <a:avLst/>
            <a:gdLst/>
            <a:ahLst/>
            <a:cxnLst/>
            <a:rect l="l" t="t" r="r" b="b"/>
            <a:pathLst>
              <a:path w="8956428" h="9224785">
                <a:moveTo>
                  <a:pt x="0" y="0"/>
                </a:moveTo>
                <a:lnTo>
                  <a:pt x="8956428" y="0"/>
                </a:lnTo>
                <a:lnTo>
                  <a:pt x="8956428" y="9224785"/>
                </a:lnTo>
                <a:lnTo>
                  <a:pt x="0" y="92247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1589" y="886894"/>
            <a:ext cx="15565312" cy="7624029"/>
          </a:xfrm>
          <a:custGeom>
            <a:avLst/>
            <a:gdLst/>
            <a:ahLst/>
            <a:cxnLst/>
            <a:rect l="l" t="t" r="r" b="b"/>
            <a:pathLst>
              <a:path w="15565312" h="7624029">
                <a:moveTo>
                  <a:pt x="0" y="0"/>
                </a:moveTo>
                <a:lnTo>
                  <a:pt x="15565313" y="0"/>
                </a:lnTo>
                <a:lnTo>
                  <a:pt x="15565313" y="7624029"/>
                </a:lnTo>
                <a:lnTo>
                  <a:pt x="0" y="7624029"/>
                </a:lnTo>
                <a:lnTo>
                  <a:pt x="0" y="0"/>
                </a:lnTo>
                <a:close/>
              </a:path>
            </a:pathLst>
          </a:custGeom>
          <a:blipFill>
            <a:blip r:embed="rId4"/>
            <a:stretch>
              <a:fillRect/>
            </a:stretch>
          </a:blipFill>
        </p:spPr>
      </p:sp>
      <p:sp>
        <p:nvSpPr>
          <p:cNvPr id="4" name="TextBox 4"/>
          <p:cNvSpPr txBox="1"/>
          <p:nvPr/>
        </p:nvSpPr>
        <p:spPr>
          <a:xfrm rot="5400000">
            <a:off x="14380675" y="2944301"/>
            <a:ext cx="5757249"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Gantt Chart</a:t>
            </a:r>
          </a:p>
        </p:txBody>
      </p:sp>
      <p:grpSp>
        <p:nvGrpSpPr>
          <p:cNvPr id="5" name="Group 5"/>
          <p:cNvGrpSpPr/>
          <p:nvPr/>
        </p:nvGrpSpPr>
        <p:grpSpPr>
          <a:xfrm>
            <a:off x="0" y="9538707"/>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5"/>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graphicFrame>
        <p:nvGraphicFramePr>
          <p:cNvPr id="3" name="Table 3"/>
          <p:cNvGraphicFramePr>
            <a:graphicFrameLocks noGrp="1"/>
          </p:cNvGraphicFramePr>
          <p:nvPr/>
        </p:nvGraphicFramePr>
        <p:xfrm>
          <a:off x="1028700" y="2934379"/>
          <a:ext cx="16230600" cy="6396693"/>
        </p:xfrm>
        <a:graphic>
          <a:graphicData uri="http://schemas.openxmlformats.org/drawingml/2006/table">
            <a:tbl>
              <a:tblPr/>
              <a:tblGrid>
                <a:gridCol w="1118748">
                  <a:extLst>
                    <a:ext uri="{9D8B030D-6E8A-4147-A177-3AD203B41FA5}">
                      <a16:colId xmlns:a16="http://schemas.microsoft.com/office/drawing/2014/main" val="20000"/>
                    </a:ext>
                  </a:extLst>
                </a:gridCol>
                <a:gridCol w="15111852">
                  <a:extLst>
                    <a:ext uri="{9D8B030D-6E8A-4147-A177-3AD203B41FA5}">
                      <a16:colId xmlns:a16="http://schemas.microsoft.com/office/drawing/2014/main" val="20001"/>
                    </a:ext>
                  </a:extLst>
                </a:gridCol>
              </a:tblGrid>
              <a:tr h="1298391">
                <a:tc>
                  <a:txBody>
                    <a:bodyPr/>
                    <a:lstStyle/>
                    <a:p>
                      <a:pPr algn="ctr">
                        <a:lnSpc>
                          <a:spcPts val="3359"/>
                        </a:lnSpc>
                        <a:defRPr/>
                      </a:pPr>
                      <a:r>
                        <a:rPr lang="en-US" sz="2400">
                          <a:solidFill>
                            <a:srgbClr val="FFFFFF"/>
                          </a:solidFill>
                          <a:latin typeface="Anantason Bold"/>
                          <a:ea typeface="Anantason Bold"/>
                          <a:cs typeface="Anantason Bold"/>
                          <a:sym typeface="Anantason Bold"/>
                        </a:rPr>
                        <a:t>[ 1]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u="sng">
                          <a:solidFill>
                            <a:srgbClr val="000000"/>
                          </a:solidFill>
                          <a:latin typeface="Muli"/>
                          <a:ea typeface="Muli"/>
                          <a:cs typeface="Muli"/>
                          <a:sym typeface="Muli"/>
                          <a:hlinkClick r:id="rId3" tooltip="https://works.swarthmore.edu/cgi/viewcontent.cgi?article=1921&amp;context=theses"/>
                        </a:rPr>
                        <a:t>Kang, Lys. "Personalized Quiz Maker: Novel feature for Alby learning management system." (2024).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461114">
                <a:tc>
                  <a:txBody>
                    <a:bodyPr/>
                    <a:lstStyle/>
                    <a:p>
                      <a:pPr algn="ctr">
                        <a:lnSpc>
                          <a:spcPts val="3359"/>
                        </a:lnSpc>
                        <a:defRPr/>
                      </a:pPr>
                      <a:r>
                        <a:rPr lang="en-US" sz="2400">
                          <a:solidFill>
                            <a:srgbClr val="FFFFFF"/>
                          </a:solidFill>
                          <a:latin typeface="Anantason Bold"/>
                          <a:ea typeface="Anantason Bold"/>
                          <a:cs typeface="Anantason Bold"/>
                          <a:sym typeface="Anantason Bold"/>
                        </a:rPr>
                        <a:t>[2]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u="sng">
                          <a:solidFill>
                            <a:srgbClr val="000000"/>
                          </a:solidFill>
                          <a:latin typeface="Muli"/>
                          <a:ea typeface="Muli"/>
                          <a:cs typeface="Muli"/>
                          <a:sym typeface="Muli"/>
                          <a:hlinkClick r:id="rId4" tooltip="https://atcm.mathandtech.org/EP2008/papers_full/2412008_15310.pdf"/>
                        </a:rPr>
                        <a:t>Driouech, Ouadi, Hongjoon Park, and Youngcook Jun. "A Quiz Generator Extension inside CMS for Mathematics Learning." Thirteenth Asian Technology Conference in Mathematics. 2008.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88066">
                <a:tc>
                  <a:txBody>
                    <a:bodyPr/>
                    <a:lstStyle/>
                    <a:p>
                      <a:pPr algn="ctr">
                        <a:lnSpc>
                          <a:spcPts val="3359"/>
                        </a:lnSpc>
                        <a:defRPr/>
                      </a:pPr>
                      <a:r>
                        <a:rPr lang="en-US" sz="2400">
                          <a:solidFill>
                            <a:srgbClr val="FFFFFF"/>
                          </a:solidFill>
                          <a:latin typeface="Anantason Bold"/>
                          <a:ea typeface="Anantason Bold"/>
                          <a:cs typeface="Anantason Bold"/>
                          <a:sym typeface="Anantason Bold"/>
                        </a:rPr>
                        <a:t>[3]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u="sng">
                          <a:solidFill>
                            <a:srgbClr val="000000"/>
                          </a:solidFill>
                          <a:latin typeface="Muli"/>
                          <a:ea typeface="Muli"/>
                          <a:cs typeface="Muli"/>
                          <a:sym typeface="Muli"/>
                          <a:hlinkClick r:id="rId5" tooltip="https://library.constructor.org/sites/default/files/2022-06/Thesis%20Report%20-%20Agbeyeye%20Koffi%20Ledi.pdf"/>
                        </a:rPr>
                        <a:t>Ledi, Agbeyeye K. "Automatic Quiz Generation System-Using Natural Language Processing." (2022).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88066">
                <a:tc>
                  <a:txBody>
                    <a:bodyPr/>
                    <a:lstStyle/>
                    <a:p>
                      <a:pPr algn="ctr">
                        <a:lnSpc>
                          <a:spcPts val="3359"/>
                        </a:lnSpc>
                        <a:defRPr/>
                      </a:pPr>
                      <a:r>
                        <a:rPr lang="en-US" sz="2400">
                          <a:solidFill>
                            <a:srgbClr val="FFFFFF"/>
                          </a:solidFill>
                          <a:latin typeface="Anantason"/>
                          <a:ea typeface="Anantason"/>
                          <a:cs typeface="Anantason"/>
                          <a:sym typeface="Anantason"/>
                        </a:rPr>
                        <a:t>[4]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u="sng">
                          <a:solidFill>
                            <a:srgbClr val="000000"/>
                          </a:solidFill>
                          <a:latin typeface="Muli"/>
                          <a:ea typeface="Muli"/>
                          <a:cs typeface="Muli"/>
                          <a:sym typeface="Muli"/>
                          <a:hlinkClick r:id="rId6" tooltip="https://www.mdpi.com/2119070"/>
                        </a:rPr>
                        <a:t>https://www.revisely.com/quiz-generator</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61056">
                <a:tc>
                  <a:txBody>
                    <a:bodyPr/>
                    <a:lstStyle/>
                    <a:p>
                      <a:pPr algn="ctr">
                        <a:lnSpc>
                          <a:spcPts val="3359"/>
                        </a:lnSpc>
                        <a:defRPr/>
                      </a:pPr>
                      <a:r>
                        <a:rPr lang="en-US" sz="2400">
                          <a:solidFill>
                            <a:srgbClr val="FFFFFF"/>
                          </a:solidFill>
                          <a:latin typeface="Anantason"/>
                          <a:ea typeface="Anantason"/>
                          <a:cs typeface="Anantason"/>
                          <a:sym typeface="Anantason"/>
                        </a:rPr>
                        <a:t>[5]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AD79"/>
                    </a:solidFill>
                  </a:tcPr>
                </a:tc>
                <a:tc>
                  <a:txBody>
                    <a:bodyPr/>
                    <a:lstStyle/>
                    <a:p>
                      <a:pPr algn="l">
                        <a:lnSpc>
                          <a:spcPts val="3219"/>
                        </a:lnSpc>
                        <a:defRPr/>
                      </a:pPr>
                      <a:r>
                        <a:rPr lang="en-US" sz="2299" u="sng">
                          <a:solidFill>
                            <a:srgbClr val="000000"/>
                          </a:solidFill>
                          <a:latin typeface="Muli"/>
                          <a:ea typeface="Muli"/>
                          <a:cs typeface="Muli"/>
                          <a:sym typeface="Muli"/>
                          <a:hlinkClick r:id="rId7" tooltip="https://online-journals.org/index.php/i-jim/article/view/20805"/>
                        </a:rPr>
                        <a:t>Alhazmi, Abdulsalam K., et al. "Success and Failure Aspects of LMS in E-Learning Systems." International Journal of Interactive Mobile Technologies 15.11 (2021).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4" name="TextBox 4"/>
          <p:cNvSpPr txBox="1"/>
          <p:nvPr/>
        </p:nvSpPr>
        <p:spPr>
          <a:xfrm>
            <a:off x="1028700" y="1038225"/>
            <a:ext cx="5757249" cy="1276350"/>
          </a:xfrm>
          <a:prstGeom prst="rect">
            <a:avLst/>
          </a:prstGeom>
        </p:spPr>
        <p:txBody>
          <a:bodyPr lIns="0" tIns="0" rIns="0" bIns="0" rtlCol="0" anchor="t">
            <a:spAutoFit/>
          </a:bodyPr>
          <a:lstStyle/>
          <a:p>
            <a:pPr algn="l">
              <a:lnSpc>
                <a:spcPts val="10199"/>
              </a:lnSpc>
            </a:pPr>
            <a:r>
              <a:rPr lang="en-US" sz="8499">
                <a:solidFill>
                  <a:srgbClr val="000000"/>
                </a:solidFill>
                <a:latin typeface="Anantason"/>
                <a:ea typeface="Anantason"/>
                <a:cs typeface="Anantason"/>
                <a:sym typeface="Anantason"/>
              </a:rPr>
              <a:t>References</a:t>
            </a:r>
          </a:p>
        </p:txBody>
      </p:sp>
      <p:grpSp>
        <p:nvGrpSpPr>
          <p:cNvPr id="5" name="Group 5"/>
          <p:cNvGrpSpPr/>
          <p:nvPr/>
        </p:nvGrpSpPr>
        <p:grpSpPr>
          <a:xfrm>
            <a:off x="0" y="9548232"/>
            <a:ext cx="10775833" cy="738768"/>
            <a:chOff x="0" y="0"/>
            <a:chExt cx="14367778" cy="985024"/>
          </a:xfrm>
        </p:grpSpPr>
        <p:sp>
          <p:nvSpPr>
            <p:cNvPr id="6" name="Freeform 6"/>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8"/>
              <a:stretch>
                <a:fillRect/>
              </a:stretch>
            </a:blipFill>
          </p:spPr>
        </p:sp>
        <p:sp>
          <p:nvSpPr>
            <p:cNvPr id="7" name="TextBox 7"/>
            <p:cNvSpPr txBox="1"/>
            <p:nvPr/>
          </p:nvSpPr>
          <p:spPr>
            <a:xfrm>
              <a:off x="5510112" y="250789"/>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IT21360428 | MONALI G.M.N. | 24-25J-112</a:t>
              </a: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19109" y="-1713924"/>
            <a:ext cx="8680381" cy="11710992"/>
          </a:xfrm>
          <a:custGeom>
            <a:avLst/>
            <a:gdLst/>
            <a:ahLst/>
            <a:cxnLst/>
            <a:rect l="l" t="t" r="r" b="b"/>
            <a:pathLst>
              <a:path w="8680381" h="11710992">
                <a:moveTo>
                  <a:pt x="0" y="0"/>
                </a:moveTo>
                <a:lnTo>
                  <a:pt x="8680382" y="0"/>
                </a:lnTo>
                <a:lnTo>
                  <a:pt x="8680382" y="11710992"/>
                </a:lnTo>
                <a:lnTo>
                  <a:pt x="0" y="11710992"/>
                </a:lnTo>
                <a:lnTo>
                  <a:pt x="0" y="0"/>
                </a:lnTo>
                <a:close/>
              </a:path>
            </a:pathLst>
          </a:custGeom>
          <a:blipFill>
            <a:blip r:embed="rId2">
              <a:extLst>
                <a:ext uri="{96DAC541-7B7A-43D3-8B79-37D633B846F1}">
                  <asvg:svgBlip xmlns:asvg="http://schemas.microsoft.com/office/drawing/2016/SVG/main" r:embed="rId3"/>
                </a:ext>
              </a:extLst>
            </a:blip>
            <a:stretch>
              <a:fillRect l="-34255" t="-2494"/>
            </a:stretch>
          </a:blipFill>
        </p:spPr>
      </p:sp>
      <p:sp>
        <p:nvSpPr>
          <p:cNvPr id="3" name="TextBox 3"/>
          <p:cNvSpPr txBox="1"/>
          <p:nvPr/>
        </p:nvSpPr>
        <p:spPr>
          <a:xfrm>
            <a:off x="1028700" y="712559"/>
            <a:ext cx="9154300" cy="1285888"/>
          </a:xfrm>
          <a:prstGeom prst="rect">
            <a:avLst/>
          </a:prstGeom>
        </p:spPr>
        <p:txBody>
          <a:bodyPr lIns="0" tIns="0" rIns="0" bIns="0" rtlCol="0" anchor="t">
            <a:spAutoFit/>
          </a:bodyPr>
          <a:lstStyle/>
          <a:p>
            <a:pPr algn="l">
              <a:lnSpc>
                <a:spcPts val="10200"/>
              </a:lnSpc>
            </a:pPr>
            <a:r>
              <a:rPr lang="en-US" sz="8500">
                <a:solidFill>
                  <a:srgbClr val="000000"/>
                </a:solidFill>
                <a:latin typeface="Anantason"/>
                <a:ea typeface="Anantason"/>
                <a:cs typeface="Anantason"/>
                <a:sym typeface="Anantason"/>
              </a:rPr>
              <a:t>Commercialisation</a:t>
            </a:r>
          </a:p>
        </p:txBody>
      </p:sp>
      <p:sp>
        <p:nvSpPr>
          <p:cNvPr id="4" name="TextBox 4"/>
          <p:cNvSpPr txBox="1"/>
          <p:nvPr/>
        </p:nvSpPr>
        <p:spPr>
          <a:xfrm>
            <a:off x="1028700" y="2284197"/>
            <a:ext cx="11252478" cy="542925"/>
          </a:xfrm>
          <a:prstGeom prst="rect">
            <a:avLst/>
          </a:prstGeom>
        </p:spPr>
        <p:txBody>
          <a:bodyPr lIns="0" tIns="0" rIns="0" bIns="0" rtlCol="0" anchor="t">
            <a:spAutoFit/>
          </a:bodyPr>
          <a:lstStyle/>
          <a:p>
            <a:pPr marL="0" lvl="0" indent="0" algn="l">
              <a:lnSpc>
                <a:spcPts val="4320"/>
              </a:lnSpc>
              <a:spcBef>
                <a:spcPct val="0"/>
              </a:spcBef>
            </a:pPr>
            <a:r>
              <a:rPr lang="en-US" sz="3600">
                <a:solidFill>
                  <a:srgbClr val="000000"/>
                </a:solidFill>
                <a:latin typeface="Anantason Bold"/>
                <a:ea typeface="Anantason Bold"/>
                <a:cs typeface="Anantason Bold"/>
                <a:sym typeface="Anantason Bold"/>
              </a:rPr>
              <a:t>Provide this application as a plugin for existing LMS.</a:t>
            </a:r>
          </a:p>
        </p:txBody>
      </p:sp>
      <p:sp>
        <p:nvSpPr>
          <p:cNvPr id="5" name="TextBox 5"/>
          <p:cNvSpPr txBox="1"/>
          <p:nvPr/>
        </p:nvSpPr>
        <p:spPr>
          <a:xfrm>
            <a:off x="1028700" y="6611897"/>
            <a:ext cx="11448668" cy="1628775"/>
          </a:xfrm>
          <a:prstGeom prst="rect">
            <a:avLst/>
          </a:prstGeom>
        </p:spPr>
        <p:txBody>
          <a:bodyPr lIns="0" tIns="0" rIns="0" bIns="0" rtlCol="0" anchor="t">
            <a:spAutoFit/>
          </a:bodyPr>
          <a:lstStyle/>
          <a:p>
            <a:pPr marL="0" lvl="0" indent="0" algn="l">
              <a:lnSpc>
                <a:spcPts val="4319"/>
              </a:lnSpc>
              <a:spcBef>
                <a:spcPct val="0"/>
              </a:spcBef>
            </a:pPr>
            <a:r>
              <a:rPr lang="en-US" sz="3599">
                <a:solidFill>
                  <a:srgbClr val="000000"/>
                </a:solidFill>
                <a:latin typeface="Anantason Bold"/>
                <a:ea typeface="Anantason Bold"/>
                <a:cs typeface="Anantason Bold"/>
                <a:sym typeface="Anantason Bold"/>
              </a:rPr>
              <a:t>Provide a online platform for student where they can register and use the system by uploading there documents.</a:t>
            </a:r>
          </a:p>
        </p:txBody>
      </p:sp>
      <p:sp>
        <p:nvSpPr>
          <p:cNvPr id="6" name="TextBox 6"/>
          <p:cNvSpPr txBox="1"/>
          <p:nvPr/>
        </p:nvSpPr>
        <p:spPr>
          <a:xfrm>
            <a:off x="1486001" y="3112872"/>
            <a:ext cx="10686262" cy="4857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Anantason"/>
                <a:ea typeface="Anantason"/>
                <a:cs typeface="Anantason"/>
                <a:sym typeface="Anantason"/>
              </a:rPr>
              <a:t>Connecting via API endpoint. </a:t>
            </a:r>
          </a:p>
        </p:txBody>
      </p:sp>
      <p:sp>
        <p:nvSpPr>
          <p:cNvPr id="7" name="TextBox 7"/>
          <p:cNvSpPr txBox="1"/>
          <p:nvPr/>
        </p:nvSpPr>
        <p:spPr>
          <a:xfrm>
            <a:off x="1486001" y="3743929"/>
            <a:ext cx="10686262" cy="4857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Anantason"/>
                <a:ea typeface="Anantason"/>
                <a:cs typeface="Anantason"/>
                <a:sym typeface="Anantason"/>
              </a:rPr>
              <a:t>Get doucments (pdf, word, pptx etc.)</a:t>
            </a:r>
          </a:p>
        </p:txBody>
      </p:sp>
      <p:sp>
        <p:nvSpPr>
          <p:cNvPr id="8" name="TextBox 8"/>
          <p:cNvSpPr txBox="1"/>
          <p:nvPr/>
        </p:nvSpPr>
        <p:spPr>
          <a:xfrm>
            <a:off x="1486001" y="4372579"/>
            <a:ext cx="10686262" cy="4857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Anantason"/>
                <a:ea typeface="Anantason"/>
                <a:cs typeface="Anantason"/>
                <a:sym typeface="Anantason"/>
              </a:rPr>
              <a:t>Extracting data from them.</a:t>
            </a:r>
          </a:p>
        </p:txBody>
      </p:sp>
      <p:sp>
        <p:nvSpPr>
          <p:cNvPr id="9" name="TextBox 9"/>
          <p:cNvSpPr txBox="1"/>
          <p:nvPr/>
        </p:nvSpPr>
        <p:spPr>
          <a:xfrm>
            <a:off x="1486001" y="5001229"/>
            <a:ext cx="10686262" cy="4857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Anantason"/>
                <a:ea typeface="Anantason"/>
                <a:cs typeface="Anantason"/>
                <a:sym typeface="Anantason"/>
              </a:rPr>
              <a:t>Save extracted data in the system.</a:t>
            </a:r>
          </a:p>
        </p:txBody>
      </p:sp>
      <p:sp>
        <p:nvSpPr>
          <p:cNvPr id="10" name="TextBox 10"/>
          <p:cNvSpPr txBox="1"/>
          <p:nvPr/>
        </p:nvSpPr>
        <p:spPr>
          <a:xfrm>
            <a:off x="1486001" y="5671236"/>
            <a:ext cx="11324193" cy="4857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000000"/>
                </a:solidFill>
                <a:latin typeface="Anantason"/>
                <a:ea typeface="Anantason"/>
                <a:cs typeface="Anantason"/>
                <a:sym typeface="Anantason"/>
              </a:rPr>
              <a:t>Provide learner centric interface to the existing LMS.</a:t>
            </a:r>
          </a:p>
        </p:txBody>
      </p:sp>
      <p:grpSp>
        <p:nvGrpSpPr>
          <p:cNvPr id="11" name="Group 11"/>
          <p:cNvGrpSpPr/>
          <p:nvPr/>
        </p:nvGrpSpPr>
        <p:grpSpPr>
          <a:xfrm>
            <a:off x="0" y="9258300"/>
            <a:ext cx="12349747" cy="738768"/>
            <a:chOff x="0" y="0"/>
            <a:chExt cx="16466330" cy="985024"/>
          </a:xfrm>
        </p:grpSpPr>
        <p:sp>
          <p:nvSpPr>
            <p:cNvPr id="12" name="Freeform 12"/>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13" name="TextBox 13"/>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6456428" cy="738768"/>
            <a:chOff x="0" y="0"/>
            <a:chExt cx="8608570" cy="985024"/>
          </a:xfrm>
        </p:grpSpPr>
        <p:sp>
          <p:nvSpPr>
            <p:cNvPr id="3" name="Freeform 3"/>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2"/>
              <a:stretch>
                <a:fillRect/>
              </a:stretch>
            </a:blipFill>
          </p:spPr>
        </p:sp>
        <p:sp>
          <p:nvSpPr>
            <p:cNvPr id="4" name="TextBox 4"/>
            <p:cNvSpPr txBox="1"/>
            <p:nvPr/>
          </p:nvSpPr>
          <p:spPr>
            <a:xfrm>
              <a:off x="5510112" y="473462"/>
              <a:ext cx="3098458"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 2024-25J-112</a:t>
              </a:r>
            </a:p>
          </p:txBody>
        </p:sp>
      </p:grpSp>
      <p:sp>
        <p:nvSpPr>
          <p:cNvPr id="5" name="Freeform 5"/>
          <p:cNvSpPr/>
          <p:nvPr/>
        </p:nvSpPr>
        <p:spPr>
          <a:xfrm>
            <a:off x="13357586" y="-5496904"/>
            <a:ext cx="9132303" cy="9906837"/>
          </a:xfrm>
          <a:custGeom>
            <a:avLst/>
            <a:gdLst/>
            <a:ahLst/>
            <a:cxnLst/>
            <a:rect l="l" t="t" r="r" b="b"/>
            <a:pathLst>
              <a:path w="9132303" h="9906837">
                <a:moveTo>
                  <a:pt x="0" y="0"/>
                </a:moveTo>
                <a:lnTo>
                  <a:pt x="9132303" y="0"/>
                </a:lnTo>
                <a:lnTo>
                  <a:pt x="9132303" y="9906838"/>
                </a:lnTo>
                <a:lnTo>
                  <a:pt x="0" y="9906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195082" y="1854839"/>
            <a:ext cx="13897837" cy="7194057"/>
          </a:xfrm>
          <a:custGeom>
            <a:avLst/>
            <a:gdLst/>
            <a:ahLst/>
            <a:cxnLst/>
            <a:rect l="l" t="t" r="r" b="b"/>
            <a:pathLst>
              <a:path w="13897837" h="7194057">
                <a:moveTo>
                  <a:pt x="0" y="0"/>
                </a:moveTo>
                <a:lnTo>
                  <a:pt x="13897836" y="0"/>
                </a:lnTo>
                <a:lnTo>
                  <a:pt x="13897836" y="7194056"/>
                </a:lnTo>
                <a:lnTo>
                  <a:pt x="0" y="7194056"/>
                </a:lnTo>
                <a:lnTo>
                  <a:pt x="0" y="0"/>
                </a:lnTo>
                <a:close/>
              </a:path>
            </a:pathLst>
          </a:custGeom>
          <a:blipFill>
            <a:blip r:embed="rId5"/>
            <a:stretch>
              <a:fillRect/>
            </a:stretch>
          </a:blipFill>
        </p:spPr>
      </p:sp>
      <p:sp>
        <p:nvSpPr>
          <p:cNvPr id="7" name="TextBox 7"/>
          <p:cNvSpPr txBox="1"/>
          <p:nvPr/>
        </p:nvSpPr>
        <p:spPr>
          <a:xfrm>
            <a:off x="1028700" y="514350"/>
            <a:ext cx="9747133" cy="1028700"/>
          </a:xfrm>
          <a:prstGeom prst="rect">
            <a:avLst/>
          </a:prstGeom>
        </p:spPr>
        <p:txBody>
          <a:bodyPr lIns="0" tIns="0" rIns="0" bIns="0" rtlCol="0" anchor="t">
            <a:spAutoFit/>
          </a:bodyPr>
          <a:lstStyle/>
          <a:p>
            <a:pPr algn="l">
              <a:lnSpc>
                <a:spcPts val="8160"/>
              </a:lnSpc>
            </a:pPr>
            <a:r>
              <a:rPr lang="en-US" sz="6800">
                <a:solidFill>
                  <a:srgbClr val="000000"/>
                </a:solidFill>
                <a:latin typeface="Anantason"/>
                <a:ea typeface="Anantason"/>
                <a:cs typeface="Anantason"/>
                <a:sym typeface="Anantason"/>
              </a:rPr>
              <a:t>System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58300"/>
            <a:ext cx="6456428" cy="738768"/>
            <a:chOff x="0" y="0"/>
            <a:chExt cx="8608570" cy="985024"/>
          </a:xfrm>
        </p:grpSpPr>
        <p:sp>
          <p:nvSpPr>
            <p:cNvPr id="3" name="Freeform 3"/>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2"/>
              <a:stretch>
                <a:fillRect/>
              </a:stretch>
            </a:blipFill>
          </p:spPr>
        </p:sp>
        <p:sp>
          <p:nvSpPr>
            <p:cNvPr id="4" name="TextBox 4"/>
            <p:cNvSpPr txBox="1"/>
            <p:nvPr/>
          </p:nvSpPr>
          <p:spPr>
            <a:xfrm>
              <a:off x="5510112" y="473462"/>
              <a:ext cx="3098458"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 2024-25J-112</a:t>
              </a:r>
            </a:p>
          </p:txBody>
        </p:sp>
      </p:grpSp>
      <p:sp>
        <p:nvSpPr>
          <p:cNvPr id="5" name="Freeform 5"/>
          <p:cNvSpPr/>
          <p:nvPr/>
        </p:nvSpPr>
        <p:spPr>
          <a:xfrm>
            <a:off x="13357586" y="-5496904"/>
            <a:ext cx="9132303" cy="9906837"/>
          </a:xfrm>
          <a:custGeom>
            <a:avLst/>
            <a:gdLst/>
            <a:ahLst/>
            <a:cxnLst/>
            <a:rect l="l" t="t" r="r" b="b"/>
            <a:pathLst>
              <a:path w="9132303" h="9906837">
                <a:moveTo>
                  <a:pt x="0" y="0"/>
                </a:moveTo>
                <a:lnTo>
                  <a:pt x="9132303" y="0"/>
                </a:lnTo>
                <a:lnTo>
                  <a:pt x="9132303" y="9906838"/>
                </a:lnTo>
                <a:lnTo>
                  <a:pt x="0" y="9906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195082" y="1854839"/>
            <a:ext cx="13897837" cy="7194057"/>
          </a:xfrm>
          <a:custGeom>
            <a:avLst/>
            <a:gdLst/>
            <a:ahLst/>
            <a:cxnLst/>
            <a:rect l="l" t="t" r="r" b="b"/>
            <a:pathLst>
              <a:path w="13897837" h="7194057">
                <a:moveTo>
                  <a:pt x="0" y="0"/>
                </a:moveTo>
                <a:lnTo>
                  <a:pt x="13897836" y="0"/>
                </a:lnTo>
                <a:lnTo>
                  <a:pt x="13897836" y="7194056"/>
                </a:lnTo>
                <a:lnTo>
                  <a:pt x="0" y="7194056"/>
                </a:lnTo>
                <a:lnTo>
                  <a:pt x="0" y="0"/>
                </a:lnTo>
                <a:close/>
              </a:path>
            </a:pathLst>
          </a:custGeom>
          <a:blipFill>
            <a:blip r:embed="rId5"/>
            <a:stretch>
              <a:fillRect/>
            </a:stretch>
          </a:blipFill>
        </p:spPr>
      </p:sp>
      <p:sp>
        <p:nvSpPr>
          <p:cNvPr id="7" name="TextBox 7"/>
          <p:cNvSpPr txBox="1"/>
          <p:nvPr/>
        </p:nvSpPr>
        <p:spPr>
          <a:xfrm>
            <a:off x="1028700" y="514350"/>
            <a:ext cx="9747133" cy="1028700"/>
          </a:xfrm>
          <a:prstGeom prst="rect">
            <a:avLst/>
          </a:prstGeom>
        </p:spPr>
        <p:txBody>
          <a:bodyPr lIns="0" tIns="0" rIns="0" bIns="0" rtlCol="0" anchor="t">
            <a:spAutoFit/>
          </a:bodyPr>
          <a:lstStyle/>
          <a:p>
            <a:pPr algn="l">
              <a:lnSpc>
                <a:spcPts val="8160"/>
              </a:lnSpc>
            </a:pPr>
            <a:r>
              <a:rPr lang="en-US" sz="6800">
                <a:solidFill>
                  <a:srgbClr val="000000"/>
                </a:solidFill>
                <a:latin typeface="Anantason"/>
                <a:ea typeface="Anantason"/>
                <a:cs typeface="Anantason"/>
                <a:sym typeface="Anantason"/>
              </a:rPr>
              <a:t>SYSTEM DIAGRAM</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706" b="-34404"/>
            </a:stretch>
          </a:blipFill>
        </p:spPr>
      </p:sp>
      <p:grpSp>
        <p:nvGrpSpPr>
          <p:cNvPr id="3" name="Group 3"/>
          <p:cNvGrpSpPr/>
          <p:nvPr/>
        </p:nvGrpSpPr>
        <p:grpSpPr>
          <a:xfrm>
            <a:off x="0" y="9258300"/>
            <a:ext cx="6456428" cy="738768"/>
            <a:chOff x="0" y="0"/>
            <a:chExt cx="8608570" cy="985024"/>
          </a:xfrm>
        </p:grpSpPr>
        <p:sp>
          <p:nvSpPr>
            <p:cNvPr id="4" name="Freeform 4"/>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3"/>
              <a:stretch>
                <a:fillRect/>
              </a:stretch>
            </a:blipFill>
          </p:spPr>
        </p:sp>
        <p:sp>
          <p:nvSpPr>
            <p:cNvPr id="5" name="TextBox 5"/>
            <p:cNvSpPr txBox="1"/>
            <p:nvPr/>
          </p:nvSpPr>
          <p:spPr>
            <a:xfrm>
              <a:off x="5510112" y="473462"/>
              <a:ext cx="3098458"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 2024-25J-112</a:t>
              </a:r>
            </a:p>
          </p:txBody>
        </p:sp>
      </p:grpSp>
      <p:sp>
        <p:nvSpPr>
          <p:cNvPr id="6" name="TextBox 6"/>
          <p:cNvSpPr txBox="1"/>
          <p:nvPr/>
        </p:nvSpPr>
        <p:spPr>
          <a:xfrm>
            <a:off x="7073490" y="4295775"/>
            <a:ext cx="4141020" cy="847725"/>
          </a:xfrm>
          <a:prstGeom prst="rect">
            <a:avLst/>
          </a:prstGeom>
        </p:spPr>
        <p:txBody>
          <a:bodyPr lIns="0" tIns="0" rIns="0" bIns="0" rtlCol="0" anchor="t">
            <a:spAutoFit/>
          </a:bodyPr>
          <a:lstStyle/>
          <a:p>
            <a:pPr algn="l">
              <a:lnSpc>
                <a:spcPts val="6720"/>
              </a:lnSpc>
            </a:pPr>
            <a:r>
              <a:rPr lang="en-US" sz="5600">
                <a:solidFill>
                  <a:srgbClr val="000000"/>
                </a:solidFill>
                <a:latin typeface="Anantason"/>
                <a:ea typeface="Anantason"/>
                <a:cs typeface="Anantason"/>
                <a:sym typeface="Anantason"/>
              </a:rPr>
              <a:t>THANK YOU!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555" b="-34555"/>
            </a:stretch>
          </a:blipFill>
        </p:spPr>
      </p:sp>
      <p:sp>
        <p:nvSpPr>
          <p:cNvPr id="3" name="Freeform 3"/>
          <p:cNvSpPr/>
          <p:nvPr/>
        </p:nvSpPr>
        <p:spPr>
          <a:xfrm>
            <a:off x="-1902177" y="-2172401"/>
            <a:ext cx="5861754" cy="6358905"/>
          </a:xfrm>
          <a:custGeom>
            <a:avLst/>
            <a:gdLst/>
            <a:ahLst/>
            <a:cxnLst/>
            <a:rect l="l" t="t" r="r" b="b"/>
            <a:pathLst>
              <a:path w="5861754" h="6358905">
                <a:moveTo>
                  <a:pt x="0" y="0"/>
                </a:moveTo>
                <a:lnTo>
                  <a:pt x="5861754" y="0"/>
                </a:lnTo>
                <a:lnTo>
                  <a:pt x="5861754" y="6358904"/>
                </a:lnTo>
                <a:lnTo>
                  <a:pt x="0" y="6358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87604">
            <a:off x="-2344752" y="-2664017"/>
            <a:ext cx="6224985" cy="6224985"/>
          </a:xfrm>
          <a:custGeom>
            <a:avLst/>
            <a:gdLst/>
            <a:ahLst/>
            <a:cxnLst/>
            <a:rect l="l" t="t" r="r" b="b"/>
            <a:pathLst>
              <a:path w="6224985" h="6224985">
                <a:moveTo>
                  <a:pt x="0" y="0"/>
                </a:moveTo>
                <a:lnTo>
                  <a:pt x="6224985" y="0"/>
                </a:lnTo>
                <a:lnTo>
                  <a:pt x="6224985" y="6224984"/>
                </a:lnTo>
                <a:lnTo>
                  <a:pt x="0" y="6224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540261" y="5885210"/>
            <a:ext cx="8115300" cy="8803580"/>
          </a:xfrm>
          <a:custGeom>
            <a:avLst/>
            <a:gdLst/>
            <a:ahLst/>
            <a:cxnLst/>
            <a:rect l="l" t="t" r="r" b="b"/>
            <a:pathLst>
              <a:path w="8115300" h="8803580">
                <a:moveTo>
                  <a:pt x="0" y="0"/>
                </a:moveTo>
                <a:lnTo>
                  <a:pt x="8115300" y="0"/>
                </a:lnTo>
                <a:lnTo>
                  <a:pt x="8115300" y="8803580"/>
                </a:lnTo>
                <a:lnTo>
                  <a:pt x="0" y="8803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8606564">
            <a:off x="14981378" y="7271813"/>
            <a:ext cx="5233065" cy="5233065"/>
          </a:xfrm>
          <a:custGeom>
            <a:avLst/>
            <a:gdLst/>
            <a:ahLst/>
            <a:cxnLst/>
            <a:rect l="l" t="t" r="r" b="b"/>
            <a:pathLst>
              <a:path w="5233065" h="5233065">
                <a:moveTo>
                  <a:pt x="0" y="0"/>
                </a:moveTo>
                <a:lnTo>
                  <a:pt x="5233065" y="0"/>
                </a:lnTo>
                <a:lnTo>
                  <a:pt x="5233065" y="5233065"/>
                </a:lnTo>
                <a:lnTo>
                  <a:pt x="0" y="52330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351841">
            <a:off x="14771794" y="8969890"/>
            <a:ext cx="1105403" cy="576819"/>
          </a:xfrm>
          <a:custGeom>
            <a:avLst/>
            <a:gdLst/>
            <a:ahLst/>
            <a:cxnLst/>
            <a:rect l="l" t="t" r="r" b="b"/>
            <a:pathLst>
              <a:path w="1105403" h="576819">
                <a:moveTo>
                  <a:pt x="0" y="0"/>
                </a:moveTo>
                <a:lnTo>
                  <a:pt x="1105403" y="0"/>
                </a:lnTo>
                <a:lnTo>
                  <a:pt x="1105403" y="576820"/>
                </a:lnTo>
                <a:lnTo>
                  <a:pt x="0" y="5768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812347" y="1667968"/>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9" name="Group 9"/>
          <p:cNvGrpSpPr/>
          <p:nvPr/>
        </p:nvGrpSpPr>
        <p:grpSpPr>
          <a:xfrm>
            <a:off x="0" y="9381227"/>
            <a:ext cx="12349747" cy="738768"/>
            <a:chOff x="0" y="0"/>
            <a:chExt cx="16466330" cy="985024"/>
          </a:xfrm>
        </p:grpSpPr>
        <p:sp>
          <p:nvSpPr>
            <p:cNvPr id="10" name="Freeform 10"/>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15"/>
              <a:stretch>
                <a:fillRect/>
              </a:stretch>
            </a:blipFill>
          </p:spPr>
        </p:sp>
        <p:sp>
          <p:nvSpPr>
            <p:cNvPr id="11" name="TextBox 11"/>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
        <p:nvSpPr>
          <p:cNvPr id="12" name="Freeform 12"/>
          <p:cNvSpPr/>
          <p:nvPr/>
        </p:nvSpPr>
        <p:spPr>
          <a:xfrm>
            <a:off x="14118715" y="448475"/>
            <a:ext cx="3797207" cy="3595342"/>
          </a:xfrm>
          <a:custGeom>
            <a:avLst/>
            <a:gdLst/>
            <a:ahLst/>
            <a:cxnLst/>
            <a:rect l="l" t="t" r="r" b="b"/>
            <a:pathLst>
              <a:path w="3797207" h="3595342">
                <a:moveTo>
                  <a:pt x="0" y="0"/>
                </a:moveTo>
                <a:lnTo>
                  <a:pt x="3797207" y="0"/>
                </a:lnTo>
                <a:lnTo>
                  <a:pt x="3797207" y="3595342"/>
                </a:lnTo>
                <a:lnTo>
                  <a:pt x="0" y="3595342"/>
                </a:lnTo>
                <a:lnTo>
                  <a:pt x="0" y="0"/>
                </a:lnTo>
                <a:close/>
              </a:path>
            </a:pathLst>
          </a:custGeom>
          <a:blipFill>
            <a:blip r:embed="rId16"/>
            <a:stretch>
              <a:fillRect l="-12502" t="-12990" r="-13444" b="-20027"/>
            </a:stretch>
          </a:blipFill>
        </p:spPr>
      </p:sp>
      <p:sp>
        <p:nvSpPr>
          <p:cNvPr id="13" name="TextBox 13"/>
          <p:cNvSpPr txBox="1"/>
          <p:nvPr/>
        </p:nvSpPr>
        <p:spPr>
          <a:xfrm>
            <a:off x="1584674" y="4742210"/>
            <a:ext cx="15118652" cy="1143000"/>
          </a:xfrm>
          <a:prstGeom prst="rect">
            <a:avLst/>
          </a:prstGeom>
        </p:spPr>
        <p:txBody>
          <a:bodyPr lIns="0" tIns="0" rIns="0" bIns="0" rtlCol="0" anchor="t">
            <a:spAutoFit/>
          </a:bodyPr>
          <a:lstStyle/>
          <a:p>
            <a:pPr algn="just">
              <a:lnSpc>
                <a:spcPts val="9000"/>
              </a:lnSpc>
            </a:pPr>
            <a:r>
              <a:rPr lang="en-US" sz="7500">
                <a:solidFill>
                  <a:srgbClr val="000000"/>
                </a:solidFill>
                <a:latin typeface="Anantason"/>
                <a:ea typeface="Anantason"/>
                <a:cs typeface="Anantason"/>
                <a:sym typeface="Anantason"/>
              </a:rPr>
              <a:t>IT21251900 </a:t>
            </a:r>
            <a:r>
              <a:rPr lang="en-US" sz="7500">
                <a:solidFill>
                  <a:srgbClr val="BEBDDC"/>
                </a:solidFill>
                <a:latin typeface="Anantason"/>
                <a:ea typeface="Anantason"/>
                <a:cs typeface="Anantason"/>
                <a:sym typeface="Anantason"/>
              </a:rPr>
              <a:t>|</a:t>
            </a:r>
            <a:r>
              <a:rPr lang="en-US" sz="7500">
                <a:solidFill>
                  <a:srgbClr val="000000"/>
                </a:solidFill>
                <a:latin typeface="Anantason"/>
                <a:ea typeface="Anantason"/>
                <a:cs typeface="Anantason"/>
                <a:sym typeface="Anantason"/>
              </a:rPr>
              <a:t> RAJAPAKSHA R.M.S.D</a:t>
            </a:r>
          </a:p>
        </p:txBody>
      </p:sp>
      <p:grpSp>
        <p:nvGrpSpPr>
          <p:cNvPr id="14" name="Group 14"/>
          <p:cNvGrpSpPr/>
          <p:nvPr/>
        </p:nvGrpSpPr>
        <p:grpSpPr>
          <a:xfrm>
            <a:off x="5822375" y="6228110"/>
            <a:ext cx="6643249" cy="953135"/>
            <a:chOff x="0" y="0"/>
            <a:chExt cx="8857665" cy="1270847"/>
          </a:xfrm>
        </p:grpSpPr>
        <p:sp>
          <p:nvSpPr>
            <p:cNvPr id="15" name="TextBox 15"/>
            <p:cNvSpPr txBox="1"/>
            <p:nvPr/>
          </p:nvSpPr>
          <p:spPr>
            <a:xfrm>
              <a:off x="0" y="-19050"/>
              <a:ext cx="8857665"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SPECIALIZATION</a:t>
              </a:r>
            </a:p>
          </p:txBody>
        </p:sp>
        <p:sp>
          <p:nvSpPr>
            <p:cNvPr id="16" name="TextBox 16"/>
            <p:cNvSpPr txBox="1"/>
            <p:nvPr/>
          </p:nvSpPr>
          <p:spPr>
            <a:xfrm>
              <a:off x="0" y="581872"/>
              <a:ext cx="8857665" cy="688975"/>
            </a:xfrm>
            <a:prstGeom prst="rect">
              <a:avLst/>
            </a:prstGeom>
          </p:spPr>
          <p:txBody>
            <a:bodyPr lIns="0" tIns="0" rIns="0" bIns="0" rtlCol="0" anchor="t">
              <a:spAutoFit/>
            </a:bodyPr>
            <a:lstStyle/>
            <a:p>
              <a:pPr marL="0" lvl="0" indent="0" algn="ctr">
                <a:lnSpc>
                  <a:spcPts val="4199"/>
                </a:lnSpc>
                <a:spcBef>
                  <a:spcPct val="0"/>
                </a:spcBef>
              </a:pPr>
              <a:r>
                <a:rPr lang="en-US" sz="3499">
                  <a:solidFill>
                    <a:srgbClr val="000000"/>
                  </a:solidFill>
                  <a:latin typeface="Anantason"/>
                  <a:ea typeface="Anantason"/>
                  <a:cs typeface="Anantason"/>
                  <a:sym typeface="Anantason"/>
                </a:rPr>
                <a:t>SOFTWARE ENGINEERING</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9847507" y="600803"/>
            <a:ext cx="10757712" cy="11080040"/>
          </a:xfrm>
          <a:custGeom>
            <a:avLst/>
            <a:gdLst/>
            <a:ahLst/>
            <a:cxnLst/>
            <a:rect l="l" t="t" r="r" b="b"/>
            <a:pathLst>
              <a:path w="10757712" h="11080040">
                <a:moveTo>
                  <a:pt x="0" y="0"/>
                </a:moveTo>
                <a:lnTo>
                  <a:pt x="10757712" y="0"/>
                </a:lnTo>
                <a:lnTo>
                  <a:pt x="10757712" y="11080041"/>
                </a:lnTo>
                <a:lnTo>
                  <a:pt x="0" y="11080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64904" y="917652"/>
            <a:ext cx="10889248" cy="3848100"/>
          </a:xfrm>
          <a:prstGeom prst="rect">
            <a:avLst/>
          </a:prstGeom>
        </p:spPr>
        <p:txBody>
          <a:bodyPr lIns="0" tIns="0" rIns="0" bIns="0" rtlCol="0" anchor="t">
            <a:spAutoFit/>
          </a:bodyPr>
          <a:lstStyle/>
          <a:p>
            <a:pPr algn="l">
              <a:lnSpc>
                <a:spcPts val="10199"/>
              </a:lnSpc>
            </a:pPr>
            <a:r>
              <a:rPr lang="en-US" sz="8499">
                <a:solidFill>
                  <a:srgbClr val="000000"/>
                </a:solidFill>
                <a:latin typeface="Anantason"/>
                <a:ea typeface="Anantason"/>
                <a:cs typeface="Anantason"/>
                <a:sym typeface="Anantason"/>
              </a:rPr>
              <a:t>Keep students  engaged in a learning environment</a:t>
            </a:r>
          </a:p>
        </p:txBody>
      </p:sp>
      <p:sp>
        <p:nvSpPr>
          <p:cNvPr id="4" name="TextBox 4"/>
          <p:cNvSpPr txBox="1"/>
          <p:nvPr/>
        </p:nvSpPr>
        <p:spPr>
          <a:xfrm>
            <a:off x="1164904" y="5086350"/>
            <a:ext cx="6631941" cy="570865"/>
          </a:xfrm>
          <a:prstGeom prst="rect">
            <a:avLst/>
          </a:prstGeom>
        </p:spPr>
        <p:txBody>
          <a:bodyPr lIns="0" tIns="0" rIns="0" bIns="0" rtlCol="0" anchor="t">
            <a:spAutoFit/>
          </a:bodyPr>
          <a:lstStyle/>
          <a:p>
            <a:pPr algn="l">
              <a:lnSpc>
                <a:spcPts val="4759"/>
              </a:lnSpc>
            </a:pPr>
            <a:r>
              <a:rPr lang="en-US" sz="3399">
                <a:solidFill>
                  <a:srgbClr val="000000"/>
                </a:solidFill>
                <a:latin typeface="Muli"/>
                <a:ea typeface="Muli"/>
                <a:cs typeface="Muli"/>
                <a:sym typeface="Muli"/>
              </a:rPr>
              <a:t>Incorporate study techniques.</a:t>
            </a:r>
          </a:p>
        </p:txBody>
      </p:sp>
      <p:sp>
        <p:nvSpPr>
          <p:cNvPr id="5" name="TextBox 5"/>
          <p:cNvSpPr txBox="1"/>
          <p:nvPr/>
        </p:nvSpPr>
        <p:spPr>
          <a:xfrm>
            <a:off x="1164904" y="5826816"/>
            <a:ext cx="6631941" cy="570865"/>
          </a:xfrm>
          <a:prstGeom prst="rect">
            <a:avLst/>
          </a:prstGeom>
        </p:spPr>
        <p:txBody>
          <a:bodyPr lIns="0" tIns="0" rIns="0" bIns="0" rtlCol="0" anchor="t">
            <a:spAutoFit/>
          </a:bodyPr>
          <a:lstStyle/>
          <a:p>
            <a:pPr algn="l">
              <a:lnSpc>
                <a:spcPts val="4759"/>
              </a:lnSpc>
            </a:pPr>
            <a:r>
              <a:rPr lang="en-US" sz="3399">
                <a:solidFill>
                  <a:srgbClr val="000000"/>
                </a:solidFill>
                <a:latin typeface="Muli"/>
                <a:ea typeface="Muli"/>
                <a:cs typeface="Muli"/>
                <a:sym typeface="Muli"/>
              </a:rPr>
              <a:t>Implement all rounded interface.</a:t>
            </a:r>
          </a:p>
        </p:txBody>
      </p:sp>
      <p:grpSp>
        <p:nvGrpSpPr>
          <p:cNvPr id="6" name="Group 6"/>
          <p:cNvGrpSpPr/>
          <p:nvPr/>
        </p:nvGrpSpPr>
        <p:grpSpPr>
          <a:xfrm>
            <a:off x="0" y="9258300"/>
            <a:ext cx="12349747" cy="738768"/>
            <a:chOff x="0" y="0"/>
            <a:chExt cx="16466330" cy="985024"/>
          </a:xfrm>
        </p:grpSpPr>
        <p:sp>
          <p:nvSpPr>
            <p:cNvPr id="7" name="Freeform 7"/>
            <p:cNvSpPr/>
            <p:nvPr/>
          </p:nvSpPr>
          <p:spPr>
            <a:xfrm>
              <a:off x="0" y="0"/>
              <a:ext cx="5510112" cy="985024"/>
            </a:xfrm>
            <a:custGeom>
              <a:avLst/>
              <a:gdLst/>
              <a:ahLst/>
              <a:cxnLst/>
              <a:rect l="l" t="t" r="r" b="b"/>
              <a:pathLst>
                <a:path w="5510112" h="985024">
                  <a:moveTo>
                    <a:pt x="0" y="0"/>
                  </a:moveTo>
                  <a:lnTo>
                    <a:pt x="5510112" y="0"/>
                  </a:lnTo>
                  <a:lnTo>
                    <a:pt x="5510112" y="985024"/>
                  </a:lnTo>
                  <a:lnTo>
                    <a:pt x="0" y="985024"/>
                  </a:lnTo>
                  <a:lnTo>
                    <a:pt x="0" y="0"/>
                  </a:lnTo>
                  <a:close/>
                </a:path>
              </a:pathLst>
            </a:custGeom>
            <a:blipFill>
              <a:blip r:embed="rId4"/>
              <a:stretch>
                <a:fillRect/>
              </a:stretch>
            </a:blipFill>
          </p:spPr>
        </p:sp>
        <p:sp>
          <p:nvSpPr>
            <p:cNvPr id="8" name="TextBox 8"/>
            <p:cNvSpPr txBox="1"/>
            <p:nvPr/>
          </p:nvSpPr>
          <p:spPr>
            <a:xfrm>
              <a:off x="5510112" y="473462"/>
              <a:ext cx="10956217" cy="464397"/>
            </a:xfrm>
            <a:prstGeom prst="rect">
              <a:avLst/>
            </a:prstGeom>
          </p:spPr>
          <p:txBody>
            <a:bodyPr lIns="0" tIns="0" rIns="0" bIns="0" rtlCol="0" anchor="t">
              <a:spAutoFit/>
            </a:bodyPr>
            <a:lstStyle/>
            <a:p>
              <a:pPr marL="0" lvl="0" indent="0" algn="ctr">
                <a:lnSpc>
                  <a:spcPts val="2859"/>
                </a:lnSpc>
                <a:spcBef>
                  <a:spcPct val="0"/>
                </a:spcBef>
              </a:pPr>
              <a:r>
                <a:rPr lang="en-US" sz="2199" spc="191">
                  <a:solidFill>
                    <a:srgbClr val="000000"/>
                  </a:solidFill>
                  <a:latin typeface="Anantason Bold"/>
                  <a:ea typeface="Anantason Bold"/>
                  <a:cs typeface="Anantason Bold"/>
                  <a:sym typeface="Anantason Bold"/>
                </a:rPr>
                <a:t>IT21251900 | RAJAPAKSHA R.M.S.D | 2024-25J-112</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2" ma:contentTypeDescription="Create a new document." ma:contentTypeScope="" ma:versionID="96727191fe4b95221a8f88b70a692cf6">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e769db03b839454d9301c7bf71b8927a"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FEA66E-8EAF-4B8B-BE94-510D2771F96B}">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customXml/itemProps2.xml><?xml version="1.0" encoding="utf-8"?>
<ds:datastoreItem xmlns:ds="http://schemas.openxmlformats.org/officeDocument/2006/customXml" ds:itemID="{88CBC21D-C1B7-47F2-BECC-4AF64464A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644384-A605-45EF-A5CA-F74A2EFA0D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LMS Research</dc:title>
  <cp:revision>2</cp:revision>
  <dcterms:created xsi:type="dcterms:W3CDTF">2006-08-16T00:00:00Z</dcterms:created>
  <dcterms:modified xsi:type="dcterms:W3CDTF">2024-12-01T13:39:52Z</dcterms:modified>
  <dc:identifier>DAGMn-ZmpLc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